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318" r:id="rId17"/>
    <p:sldId id="274" r:id="rId18"/>
    <p:sldId id="275" r:id="rId19"/>
    <p:sldId id="276" r:id="rId20"/>
    <p:sldId id="277" r:id="rId21"/>
    <p:sldId id="278" r:id="rId22"/>
    <p:sldId id="279" r:id="rId23"/>
    <p:sldId id="280" r:id="rId24"/>
    <p:sldId id="321" r:id="rId25"/>
    <p:sldId id="281" r:id="rId26"/>
    <p:sldId id="319" r:id="rId27"/>
    <p:sldId id="282" r:id="rId28"/>
    <p:sldId id="320" r:id="rId29"/>
    <p:sldId id="283" r:id="rId30"/>
    <p:sldId id="286" r:id="rId31"/>
    <p:sldId id="322" r:id="rId32"/>
    <p:sldId id="288" r:id="rId33"/>
    <p:sldId id="289" r:id="rId34"/>
    <p:sldId id="290" r:id="rId35"/>
    <p:sldId id="291" r:id="rId36"/>
    <p:sldId id="292" r:id="rId37"/>
    <p:sldId id="293" r:id="rId38"/>
    <p:sldId id="308" r:id="rId39"/>
    <p:sldId id="309" r:id="rId40"/>
    <p:sldId id="310" r:id="rId41"/>
    <p:sldId id="311" r:id="rId42"/>
    <p:sldId id="312" r:id="rId43"/>
    <p:sldId id="313" r:id="rId44"/>
    <p:sldId id="314" r:id="rId45"/>
    <p:sldId id="315" r:id="rId46"/>
    <p:sldId id="316" r:id="rId47"/>
    <p:sldId id="317" r:id="rId48"/>
    <p:sldId id="302" r:id="rId49"/>
    <p:sldId id="303" r:id="rId50"/>
    <p:sldId id="304" r:id="rId51"/>
    <p:sldId id="305" r:id="rId52"/>
    <p:sldId id="306" r:id="rId53"/>
    <p:sldId id="307" r:id="rId5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1pPr>
    <a:lvl2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2pPr>
    <a:lvl3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3pPr>
    <a:lvl4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4pPr>
    <a:lvl5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5pPr>
    <a:lvl6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6pPr>
    <a:lvl7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7pPr>
    <a:lvl8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8pPr>
    <a:lvl9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5" d="100"/>
          <a:sy n="35" d="100"/>
        </p:scale>
        <p:origin x="-1696" y="-128"/>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815017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One-way ANOVA was used to analyze BMI, duration, MAP, pain and patient satisfaction ratings, Tinetti score, distance ambulated, and hospital length of stay variables.</a:t>
            </a:r>
          </a:p>
          <a:p>
            <a:r>
              <a:t>Chi-square test or Kruskal–Wallis test, was used to analyze sex, ASA Physical Status, Charlson Comorbidity Index, surgical approach, surgeon muscle tension rating, return of motor function, same-day discharge, urinary retention, and dizziness.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One-way ANOVA was used to analyze BMI, duration, MAP, pain and patient satisfaction ratings, Tinetti score, distance ambulated, and hospital length of stay variables.</a:t>
            </a:r>
          </a:p>
          <a:p>
            <a:r>
              <a:t>Chi-square test or Kruskal–Wallis test, was used to analyze sex, ASA Physical Status, Charlson Comorbidity Index, surgical approach, surgeon muscle tension rating, return of motor function, same-day discharge, urinary retention, and dizziness.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19200" y="11986162"/>
            <a:ext cx="21945599" cy="605792"/>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vl2pPr marL="918440" indent="-372340" algn="ctr" defTabSz="825500">
              <a:lnSpc>
                <a:spcPct val="100000"/>
              </a:lnSpc>
              <a:spcBef>
                <a:spcPts val="0"/>
              </a:spcBef>
              <a:defRPr sz="3000" spc="-29">
                <a:latin typeface="Graphik Medium"/>
                <a:ea typeface="Graphik Medium"/>
                <a:cs typeface="Graphik Medium"/>
                <a:sym typeface="Graphik Medium"/>
              </a:defRPr>
            </a:lvl2pPr>
            <a:lvl3pPr marL="1464540" indent="-372340" algn="ctr" defTabSz="825500">
              <a:lnSpc>
                <a:spcPct val="100000"/>
              </a:lnSpc>
              <a:spcBef>
                <a:spcPts val="0"/>
              </a:spcBef>
              <a:defRPr sz="3000" spc="-29">
                <a:latin typeface="Graphik Medium"/>
                <a:ea typeface="Graphik Medium"/>
                <a:cs typeface="Graphik Medium"/>
                <a:sym typeface="Graphik Medium"/>
              </a:defRPr>
            </a:lvl3pPr>
            <a:lvl4pPr marL="2010640" indent="-372340" algn="ctr" defTabSz="825500">
              <a:lnSpc>
                <a:spcPct val="100000"/>
              </a:lnSpc>
              <a:spcBef>
                <a:spcPts val="0"/>
              </a:spcBef>
              <a:defRPr sz="3000" spc="-29">
                <a:latin typeface="Graphik Medium"/>
                <a:ea typeface="Graphik Medium"/>
                <a:cs typeface="Graphik Medium"/>
                <a:sym typeface="Graphik Medium"/>
              </a:defRPr>
            </a:lvl4pPr>
            <a:lvl5pPr marL="2556740" indent="-372340" algn="ctr" defTabSz="825500">
              <a:lnSpc>
                <a:spcPct val="100000"/>
              </a:lnSpc>
              <a:spcBef>
                <a:spcPts val="0"/>
              </a:spcBef>
              <a:defRPr sz="3000" spc="-29">
                <a:latin typeface="Graphik Medium"/>
                <a:ea typeface="Graphik Medium"/>
                <a:cs typeface="Graphik Medium"/>
                <a:sym typeface="Graphik Medium"/>
              </a:defRPr>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21" hasCustomPrompt="1"/>
          </p:nvPr>
        </p:nvSpPr>
        <p:spPr>
          <a:xfrm>
            <a:off x="1219200" y="7567579"/>
            <a:ext cx="21945600" cy="2250594"/>
          </a:xfrm>
          <a:prstGeom prst="rect">
            <a:avLst/>
          </a:prstGeom>
        </p:spPr>
        <p:txBody>
          <a:bodyPr/>
          <a:lstStyle>
            <a:lvl1pPr marL="0" indent="0" algn="ctr" defTabSz="825500">
              <a:lnSpc>
                <a:spcPct val="100000"/>
              </a:lnSpc>
              <a:spcBef>
                <a:spcPts val="0"/>
              </a:spcBef>
              <a:buSzTx/>
              <a:buNone/>
              <a:defRPr sz="6000" spc="-100">
                <a:latin typeface="Graphik Semibold"/>
                <a:ea typeface="Graphik Semibold"/>
                <a:cs typeface="Graphik Semibold"/>
                <a:sym typeface="Graphik Semibold"/>
              </a:defRPr>
            </a:lvl1pPr>
          </a:lstStyle>
          <a:p>
            <a:r>
              <a:t>Presentation Subtitle</a:t>
            </a: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quarter" idx="1" hasCustomPrompt="1"/>
          </p:nvPr>
        </p:nvSpPr>
        <p:spPr>
          <a:xfrm>
            <a:off x="1219200" y="8462239"/>
            <a:ext cx="21945602" cy="832614"/>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Fact information</a:t>
            </a:r>
          </a:p>
          <a:p>
            <a:pPr lvl="1"/>
            <a:endParaRPr/>
          </a:p>
          <a:p>
            <a:pPr lvl="2"/>
            <a:endParaRPr/>
          </a:p>
          <a:p>
            <a:pPr lvl="3"/>
            <a:endParaRPr/>
          </a:p>
          <a:p>
            <a:pPr lvl="4"/>
            <a:endParaRPr/>
          </a:p>
        </p:txBody>
      </p:sp>
      <p:sp>
        <p:nvSpPr>
          <p:cNvPr id="107" name="Body Level One…"/>
          <p:cNvSpPr txBox="1">
            <a:spLocks noGrp="1"/>
          </p:cNvSpPr>
          <p:nvPr>
            <p:ph type="body" sz="half" idx="21" hasCustomPrompt="1"/>
          </p:nvPr>
        </p:nvSpPr>
        <p:spPr>
          <a:xfrm>
            <a:off x="1219200" y="4214483"/>
            <a:ext cx="21945600" cy="4269709"/>
          </a:xfrm>
          <a:prstGeom prst="rect">
            <a:avLst/>
          </a:prstGeom>
        </p:spPr>
        <p:txBody>
          <a:bodyPr anchor="b"/>
          <a:lstStyle/>
          <a:p>
            <a:pPr marL="0" lvl="4" indent="1097280" algn="ctr" defTabSz="975360">
              <a:lnSpc>
                <a:spcPct val="80000"/>
              </a:lnSpc>
              <a:spcBef>
                <a:spcPts val="0"/>
              </a:spcBef>
              <a:buSzTx/>
              <a:buNone/>
              <a:defRPr sz="8960">
                <a:latin typeface="Canela Bold"/>
                <a:ea typeface="Canela Bold"/>
                <a:cs typeface="Canela Bold"/>
                <a:sym typeface="Canela Bold"/>
              </a:defRPr>
            </a:pPr>
            <a:r>
              <a:t>100%
</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1219200" y="11100052"/>
            <a:ext cx="21945602" cy="832614"/>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219200" y="4178300"/>
            <a:ext cx="21945600" cy="4416425"/>
          </a:xfrm>
          <a:prstGeom prst="rect">
            <a:avLst/>
          </a:prstGeom>
        </p:spPr>
        <p:txBody>
          <a:bodyPr anchor="ctr"/>
          <a:lstStyle/>
          <a:p>
            <a:pPr marL="0" lvl="4" indent="1700783" algn="ctr" defTabSz="1511808">
              <a:lnSpc>
                <a:spcPct val="80000"/>
              </a:lnSpc>
              <a:spcBef>
                <a:spcPts val="0"/>
              </a:spcBef>
              <a:buSzTx/>
              <a:buNone/>
              <a:defRPr sz="5208">
                <a:latin typeface="Canela Bold"/>
                <a:ea typeface="Canela Bold"/>
                <a:cs typeface="Canela Bold"/>
                <a:sym typeface="Canela Bold"/>
              </a:defRPr>
            </a:pPr>
            <a:r>
              <a:t>“Notable Quote”
</a:t>
            </a: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1"/>
            <a:ext cx="7365408" cy="8280402"/>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1pPr>
            <a:lvl2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2pPr>
            <a:lvl3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3pPr>
            <a:lvl4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4pPr>
            <a:lvl5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100">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4" y="4585101"/>
            <a:ext cx="9757339" cy="2540002"/>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0" algn="ctr" defTabSz="825500">
              <a:lnSpc>
                <a:spcPct val="100000"/>
              </a:lnSpc>
              <a:spcBef>
                <a:spcPts val="0"/>
              </a:spcBef>
              <a:buSzTx/>
              <a:buNone/>
              <a:defRPr spc="-44">
                <a:latin typeface="Graphik Semibold"/>
                <a:ea typeface="Graphik Semibold"/>
                <a:cs typeface="Graphik Semibold"/>
                <a:sym typeface="Graphik Semibold"/>
              </a:defRPr>
            </a:lvl2pPr>
            <a:lvl3pPr marL="0" indent="0" algn="ctr" defTabSz="825500">
              <a:lnSpc>
                <a:spcPct val="100000"/>
              </a:lnSpc>
              <a:spcBef>
                <a:spcPts val="0"/>
              </a:spcBef>
              <a:buSzTx/>
              <a:buNone/>
              <a:defRPr spc="-44">
                <a:latin typeface="Graphik Semibold"/>
                <a:ea typeface="Graphik Semibold"/>
                <a:cs typeface="Graphik Semibold"/>
                <a:sym typeface="Graphik Semibold"/>
              </a:defRPr>
            </a:lvl3pPr>
            <a:lvl4pPr marL="0" indent="0" algn="ctr" defTabSz="825500">
              <a:lnSpc>
                <a:spcPct val="100000"/>
              </a:lnSpc>
              <a:spcBef>
                <a:spcPts val="0"/>
              </a:spcBef>
              <a:buSzTx/>
              <a:buNone/>
              <a:defRPr spc="-44">
                <a:latin typeface="Graphik Semibold"/>
                <a:ea typeface="Graphik Semibold"/>
                <a:cs typeface="Graphik Semibold"/>
                <a:sym typeface="Graphik Semibold"/>
              </a:defRPr>
            </a:lvl4pPr>
            <a:lvl5pPr marL="0" indent="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100">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3"/>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5"/>
          </a:xfrm>
          <a:prstGeom prst="rect">
            <a:avLst/>
          </a:prstGeom>
        </p:spPr>
        <p:txBody>
          <a:bodyPr lIns="91439" tIns="45719" rIns="91439" bIns="45719">
            <a:noAutofit/>
          </a:bodyPr>
          <a:lstStyle/>
          <a:p>
            <a:endParaRPr/>
          </a:p>
        </p:txBody>
      </p:sp>
      <p:sp>
        <p:nvSpPr>
          <p:cNvPr id="62" name="Body Level One…"/>
          <p:cNvSpPr txBox="1">
            <a:spLocks noGrp="1"/>
          </p:cNvSpPr>
          <p:nvPr>
            <p:ph type="body" sz="quarter" idx="1"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63" name="Body Level One…"/>
          <p:cNvSpPr txBox="1">
            <a:spLocks noGrp="1"/>
          </p:cNvSpPr>
          <p:nvPr>
            <p:ph type="body" sz="half" idx="22" hasCustomPrompt="1"/>
          </p:nvPr>
        </p:nvSpPr>
        <p:spPr>
          <a:xfrm>
            <a:off x="1219199" y="4023221"/>
            <a:ext cx="9757571" cy="8384679"/>
          </a:xfrm>
          <a:prstGeom prst="rect">
            <a:avLst/>
          </a:prstGeom>
        </p:spPr>
        <p:txBody>
          <a:bodyPr/>
          <a:lstStyle/>
          <a:p>
            <a:r>
              <a:t>Slide bullet text</a:t>
            </a:r>
          </a:p>
        </p:txBody>
      </p:sp>
      <p:sp>
        <p:nvSpPr>
          <p:cNvPr id="64" name="Slide Number"/>
          <p:cNvSpPr txBox="1">
            <a:spLocks noGrp="1"/>
          </p:cNvSpPr>
          <p:nvPr>
            <p:ph type="sldNum" sz="quarter" idx="2"/>
          </p:nvPr>
        </p:nvSpPr>
        <p:spPr>
          <a:xfrm>
            <a:off x="12004040"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69"/>
            <a:ext cx="21945600" cy="6604002"/>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Body Level One…"/>
          <p:cNvSpPr txBox="1">
            <a:spLocks noGrp="1"/>
          </p:cNvSpPr>
          <p:nvPr>
            <p:ph type="body" sz="quarter" idx="1" hasCustomPrompt="1"/>
          </p:nvPr>
        </p:nvSpPr>
        <p:spPr>
          <a:xfrm>
            <a:off x="1219200" y="2384648"/>
            <a:ext cx="21945602" cy="832614"/>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0" defTabSz="825500">
              <a:lnSpc>
                <a:spcPct val="100000"/>
              </a:lnSpc>
              <a:buSzTx/>
              <a:buNone/>
              <a:defRPr sz="6800" spc="-136">
                <a:latin typeface="Canela Deck Regular"/>
                <a:ea typeface="Canela Deck Regular"/>
                <a:cs typeface="Canela Deck Regular"/>
                <a:sym typeface="Canela Deck Regular"/>
              </a:defRPr>
            </a:lvl2pPr>
            <a:lvl3pPr marL="0" indent="0" defTabSz="825500">
              <a:lnSpc>
                <a:spcPct val="100000"/>
              </a:lnSpc>
              <a:buSzTx/>
              <a:buNone/>
              <a:defRPr sz="6800" spc="-136">
                <a:latin typeface="Canela Deck Regular"/>
                <a:ea typeface="Canela Deck Regular"/>
                <a:cs typeface="Canela Deck Regular"/>
                <a:sym typeface="Canela Deck Regular"/>
              </a:defRPr>
            </a:lvl3pPr>
            <a:lvl4pPr marL="0" indent="0" defTabSz="825500">
              <a:lnSpc>
                <a:spcPct val="100000"/>
              </a:lnSpc>
              <a:buSzTx/>
              <a:buNone/>
              <a:defRPr sz="6800" spc="-136">
                <a:latin typeface="Canela Deck Regular"/>
                <a:ea typeface="Canela Deck Regular"/>
                <a:cs typeface="Canela Deck Regular"/>
                <a:sym typeface="Canela Deck Regular"/>
              </a:defRPr>
            </a:lvl4pPr>
            <a:lvl5pPr marL="0" indent="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4"/>
            <a:ext cx="21945602" cy="832614"/>
          </a:xfrm>
          <a:prstGeom prst="rect">
            <a:avLst/>
          </a:prstGeom>
        </p:spPr>
        <p:txBody>
          <a:bodyPr/>
          <a:lstStyle>
            <a:lvl1pPr marL="0" indent="0" algn="ctr" defTabSz="825500">
              <a:lnSpc>
                <a:spcPct val="100000"/>
              </a:lnSpc>
              <a:spcBef>
                <a:spcPts val="0"/>
              </a:spcBef>
              <a:buSzTx/>
              <a:buNone/>
              <a:defRPr spc="-100">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90"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9pPr>
    </p:titleStyle>
    <p:bodyStyle>
      <a:lvl1pPr marL="5461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1 สริตา จินาวงศ์…"/>
          <p:cNvSpPr txBox="1">
            <a:spLocks noGrp="1"/>
          </p:cNvSpPr>
          <p:nvPr>
            <p:ph type="body" sz="quarter" idx="1"/>
          </p:nvPr>
        </p:nvSpPr>
        <p:spPr>
          <a:xfrm>
            <a:off x="8684720" y="10519505"/>
            <a:ext cx="7363190" cy="2072448"/>
          </a:xfrm>
          <a:prstGeom prst="rect">
            <a:avLst/>
          </a:prstGeom>
        </p:spPr>
        <p:txBody>
          <a:bodyPr/>
          <a:lstStyle/>
          <a:p>
            <a:pPr>
              <a:defRPr sz="4800" spc="-100">
                <a:latin typeface="TH Sarabun New"/>
                <a:ea typeface="TH Sarabun New"/>
                <a:cs typeface="TH Sarabun New"/>
                <a:sym typeface="TH Sarabun New"/>
              </a:defRPr>
            </a:pPr>
            <a:r>
              <a:rPr dirty="0" smtClean="0"/>
              <a:t>R</a:t>
            </a:r>
            <a:r>
              <a:rPr lang="en-US" dirty="0" smtClean="0"/>
              <a:t>2</a:t>
            </a:r>
            <a:r>
              <a:rPr dirty="0" smtClean="0"/>
              <a:t> </a:t>
            </a:r>
            <a:r>
              <a:rPr dirty="0"/>
              <a:t>สริตา จินาวงศ์</a:t>
            </a:r>
            <a:endParaRPr sz="4500" spc="-45" dirty="0"/>
          </a:p>
          <a:p>
            <a:pPr>
              <a:defRPr sz="4800" spc="-100">
                <a:latin typeface="TH Sarabun New"/>
                <a:ea typeface="TH Sarabun New"/>
                <a:cs typeface="TH Sarabun New"/>
                <a:sym typeface="TH Sarabun New"/>
              </a:defRPr>
            </a:pPr>
            <a:r>
              <a:rPr dirty="0" smtClean="0"/>
              <a:t>อ.</a:t>
            </a:r>
            <a:r>
              <a:rPr lang="th-TH" dirty="0" smtClean="0"/>
              <a:t>ณัฐธพงธ์</a:t>
            </a:r>
            <a:r>
              <a:rPr dirty="0" smtClean="0"/>
              <a:t> </a:t>
            </a:r>
            <a:r>
              <a:rPr dirty="0"/>
              <a:t>ภูวโชติโรจนโภคิน</a:t>
            </a:r>
          </a:p>
        </p:txBody>
      </p:sp>
      <p:sp>
        <p:nvSpPr>
          <p:cNvPr id="152" name="Journal club"/>
          <p:cNvSpPr txBox="1">
            <a:spLocks noGrp="1"/>
          </p:cNvSpPr>
          <p:nvPr>
            <p:ph type="title"/>
          </p:nvPr>
        </p:nvSpPr>
        <p:spPr>
          <a:prstGeom prst="rect">
            <a:avLst/>
          </a:prstGeom>
        </p:spPr>
        <p:txBody>
          <a:bodyPr/>
          <a:lstStyle>
            <a:lvl1pPr>
              <a:defRPr spc="-200"/>
            </a:lvl1pPr>
          </a:lstStyle>
          <a:p>
            <a:r>
              <a:t>Journal club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Method : Exclusion criteria"/>
          <p:cNvSpPr txBox="1">
            <a:spLocks noGrp="1"/>
          </p:cNvSpPr>
          <p:nvPr>
            <p:ph type="title"/>
          </p:nvPr>
        </p:nvSpPr>
        <p:spPr>
          <a:prstGeom prst="rect">
            <a:avLst/>
          </a:prstGeom>
          <a:solidFill>
            <a:srgbClr val="FEE4A8"/>
          </a:solidFill>
        </p:spPr>
        <p:txBody>
          <a:bodyPr/>
          <a:lstStyle>
            <a:lvl1pPr defTabSz="2048255">
              <a:defRPr spc="-100"/>
            </a:lvl1pPr>
          </a:lstStyle>
          <a:p>
            <a:r>
              <a:t>Method : Exclusion criteria </a:t>
            </a:r>
          </a:p>
        </p:txBody>
      </p:sp>
      <p:sp>
        <p:nvSpPr>
          <p:cNvPr id="192" name="Patients who, in the opinion of the study site principal investigator, have a high-risk pregnancy…"/>
          <p:cNvSpPr txBox="1">
            <a:spLocks noGrp="1"/>
          </p:cNvSpPr>
          <p:nvPr>
            <p:ph type="body" idx="1"/>
          </p:nvPr>
        </p:nvSpPr>
        <p:spPr>
          <a:xfrm>
            <a:off x="978763" y="3840084"/>
            <a:ext cx="22824404" cy="8822127"/>
          </a:xfrm>
          <a:prstGeom prst="rect">
            <a:avLst/>
          </a:prstGeom>
        </p:spPr>
        <p:txBody>
          <a:bodyPr>
            <a:normAutofit/>
          </a:bodyPr>
          <a:lstStyle/>
          <a:p>
            <a:pPr>
              <a:defRPr sz="5400"/>
            </a:pPr>
            <a:r>
              <a:rPr sz="4800" dirty="0"/>
              <a:t>Risk for gastric regurgitation or with a history of operation on the neck or esophagus</a:t>
            </a:r>
          </a:p>
          <a:p>
            <a:pPr>
              <a:defRPr sz="5400"/>
            </a:pPr>
            <a:r>
              <a:rPr sz="4800" dirty="0"/>
              <a:t>Known stenosis or bruit of the left carotid artery</a:t>
            </a:r>
          </a:p>
          <a:p>
            <a:pPr>
              <a:defRPr sz="5400"/>
            </a:pPr>
            <a:r>
              <a:rPr sz="4800" dirty="0"/>
              <a:t>History of stroke or acute coronary syndrome in the preceding 3 months</a:t>
            </a:r>
          </a:p>
        </p:txBody>
      </p:sp>
      <p:sp>
        <p:nvSpPr>
          <p:cNvPr id="193"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Method"/>
          <p:cNvSpPr txBox="1">
            <a:spLocks noGrp="1"/>
          </p:cNvSpPr>
          <p:nvPr>
            <p:ph type="title"/>
          </p:nvPr>
        </p:nvSpPr>
        <p:spPr>
          <a:prstGeom prst="rect">
            <a:avLst/>
          </a:prstGeom>
          <a:solidFill>
            <a:srgbClr val="FEE4A8"/>
          </a:solidFill>
        </p:spPr>
        <p:txBody>
          <a:bodyPr/>
          <a:lstStyle>
            <a:lvl1pPr defTabSz="2048255">
              <a:defRPr spc="-100"/>
            </a:lvl1pPr>
          </a:lstStyle>
          <a:p>
            <a:r>
              <a:t>Method </a:t>
            </a:r>
          </a:p>
        </p:txBody>
      </p:sp>
      <p:sp>
        <p:nvSpPr>
          <p:cNvPr id="196" name="Randomized in a blinded 1:1 ratio"/>
          <p:cNvSpPr txBox="1">
            <a:spLocks noGrp="1"/>
          </p:cNvSpPr>
          <p:nvPr>
            <p:ph type="body" sz="quarter" idx="1"/>
          </p:nvPr>
        </p:nvSpPr>
        <p:spPr>
          <a:xfrm>
            <a:off x="6845393" y="11557517"/>
            <a:ext cx="12540596" cy="1511582"/>
          </a:xfrm>
          <a:prstGeom prst="rect">
            <a:avLst/>
          </a:prstGeom>
        </p:spPr>
        <p:txBody>
          <a:bodyPr/>
          <a:lstStyle/>
          <a:p>
            <a:pPr marL="744680" indent="-744680">
              <a:defRPr sz="6000"/>
            </a:pPr>
            <a:r>
              <a:rPr dirty="0"/>
              <a:t>Randomized in a blinded 1:1 ratio</a:t>
            </a:r>
          </a:p>
        </p:txBody>
      </p:sp>
      <p:sp>
        <p:nvSpPr>
          <p:cNvPr id="197" name="Slide Subtitle"/>
          <p:cNvSpPr txBox="1">
            <a:spLocks noGrp="1"/>
          </p:cNvSpPr>
          <p:nvPr>
            <p:ph type="body" idx="21"/>
          </p:nvPr>
        </p:nvSpPr>
        <p:spPr>
          <a:prstGeom prst="rect">
            <a:avLst/>
          </a:prstGeom>
        </p:spPr>
        <p:txBody>
          <a:bodyPr/>
          <a:lstStyle/>
          <a:p>
            <a:pPr>
              <a:defRPr spc="-44"/>
            </a:pPr>
            <a:endParaRPr/>
          </a:p>
        </p:txBody>
      </p:sp>
      <p:pic>
        <p:nvPicPr>
          <p:cNvPr id="198" name="Picture 7" descr="Picture 7"/>
          <p:cNvPicPr>
            <a:picLocks noChangeAspect="1"/>
          </p:cNvPicPr>
          <p:nvPr/>
        </p:nvPicPr>
        <p:blipFill>
          <a:blip r:embed="rId2">
            <a:extLst/>
          </a:blip>
          <a:srcRect l="8737" t="31180" r="2490" b="37842"/>
          <a:stretch>
            <a:fillRect/>
          </a:stretch>
        </p:blipFill>
        <p:spPr>
          <a:xfrm>
            <a:off x="1594545" y="3991428"/>
            <a:ext cx="22041970" cy="6277429"/>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Method"/>
          <p:cNvSpPr txBox="1">
            <a:spLocks noGrp="1"/>
          </p:cNvSpPr>
          <p:nvPr>
            <p:ph type="title"/>
          </p:nvPr>
        </p:nvSpPr>
        <p:spPr>
          <a:prstGeom prst="rect">
            <a:avLst/>
          </a:prstGeom>
          <a:solidFill>
            <a:srgbClr val="FEE4A8"/>
          </a:solidFill>
        </p:spPr>
        <p:txBody>
          <a:bodyPr/>
          <a:lstStyle>
            <a:lvl1pPr defTabSz="2048255">
              <a:defRPr spc="-100"/>
            </a:lvl1pPr>
          </a:lstStyle>
          <a:p>
            <a:r>
              <a:t>Method</a:t>
            </a:r>
          </a:p>
        </p:txBody>
      </p:sp>
      <p:sp>
        <p:nvSpPr>
          <p:cNvPr id="201" name="A centralized randomization system was used to generate treatment assignments.…"/>
          <p:cNvSpPr txBox="1">
            <a:spLocks noGrp="1"/>
          </p:cNvSpPr>
          <p:nvPr>
            <p:ph type="body" idx="1"/>
          </p:nvPr>
        </p:nvSpPr>
        <p:spPr>
          <a:xfrm>
            <a:off x="1219199" y="4013200"/>
            <a:ext cx="22397096" cy="8932119"/>
          </a:xfrm>
          <a:prstGeom prst="rect">
            <a:avLst/>
          </a:prstGeom>
        </p:spPr>
        <p:txBody>
          <a:bodyPr>
            <a:normAutofit/>
          </a:bodyPr>
          <a:lstStyle/>
          <a:p>
            <a:pPr>
              <a:lnSpc>
                <a:spcPct val="81000"/>
              </a:lnSpc>
              <a:defRPr sz="4000"/>
            </a:pPr>
            <a:r>
              <a:rPr sz="4800" dirty="0"/>
              <a:t>All enrolled patients were randomly allocated to 1 of 2 groups: those in whom paratracheal pressure was applied and those in whom cricoid pressure was applied. </a:t>
            </a:r>
          </a:p>
          <a:p>
            <a:pPr>
              <a:lnSpc>
                <a:spcPct val="81000"/>
              </a:lnSpc>
              <a:defRPr sz="4000"/>
            </a:pPr>
            <a:r>
              <a:rPr sz="4800" dirty="0"/>
              <a:t>To this end, block randomization (block size of 10) was applied using a web-based random sequence generator (http://randomizer.org), and the results were printed and kept in an opaque envelope. </a:t>
            </a:r>
          </a:p>
          <a:p>
            <a:pPr>
              <a:lnSpc>
                <a:spcPct val="81000"/>
              </a:lnSpc>
              <a:defRPr sz="4000"/>
            </a:pPr>
            <a:r>
              <a:rPr sz="4800" dirty="0"/>
              <a:t>The sequence was managed by a research assistant who was not otherwise involved in the study. </a:t>
            </a:r>
          </a:p>
        </p:txBody>
      </p:sp>
      <p:sp>
        <p:nvSpPr>
          <p:cNvPr id="202"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Method"/>
          <p:cNvSpPr txBox="1">
            <a:spLocks noGrp="1"/>
          </p:cNvSpPr>
          <p:nvPr>
            <p:ph type="title"/>
          </p:nvPr>
        </p:nvSpPr>
        <p:spPr>
          <a:prstGeom prst="rect">
            <a:avLst/>
          </a:prstGeom>
          <a:solidFill>
            <a:srgbClr val="FEE4A8"/>
          </a:solidFill>
        </p:spPr>
        <p:txBody>
          <a:bodyPr/>
          <a:lstStyle>
            <a:lvl1pPr defTabSz="2048255">
              <a:defRPr spc="-100"/>
            </a:lvl1pPr>
          </a:lstStyle>
          <a:p>
            <a:r>
              <a:t>Method</a:t>
            </a:r>
          </a:p>
        </p:txBody>
      </p:sp>
      <p:sp>
        <p:nvSpPr>
          <p:cNvPr id="205" name="A centralized randomization system was used to generate treatment assignments.…"/>
          <p:cNvSpPr txBox="1">
            <a:spLocks noGrp="1"/>
          </p:cNvSpPr>
          <p:nvPr>
            <p:ph type="body" idx="1"/>
          </p:nvPr>
        </p:nvSpPr>
        <p:spPr>
          <a:xfrm>
            <a:off x="1219199" y="4013200"/>
            <a:ext cx="22397096" cy="8932119"/>
          </a:xfrm>
          <a:prstGeom prst="rect">
            <a:avLst/>
          </a:prstGeom>
        </p:spPr>
        <p:txBody>
          <a:bodyPr>
            <a:normAutofit/>
          </a:bodyPr>
          <a:lstStyle/>
          <a:p>
            <a:pPr>
              <a:lnSpc>
                <a:spcPct val="81000"/>
              </a:lnSpc>
              <a:defRPr sz="4000"/>
            </a:pPr>
            <a:r>
              <a:rPr sz="4800" dirty="0"/>
              <a:t>Anesthesiologists who performed mask ventilation and tracheal intubation were blinded from patient allocation by an opaque drape covering the patient’s neck and the maneuver provider’s hand. </a:t>
            </a:r>
          </a:p>
          <a:p>
            <a:pPr>
              <a:lnSpc>
                <a:spcPct val="81000"/>
              </a:lnSpc>
              <a:defRPr sz="4000"/>
            </a:pPr>
            <a:r>
              <a:rPr sz="4800" dirty="0"/>
              <a:t>The drape was maintained until the tracheal intubation was completed. </a:t>
            </a:r>
          </a:p>
          <a:p>
            <a:pPr>
              <a:lnSpc>
                <a:spcPct val="81000"/>
              </a:lnSpc>
              <a:defRPr sz="4000"/>
            </a:pPr>
            <a:r>
              <a:rPr sz="4800" dirty="0"/>
              <a:t>Mask ventilation, tracheal intubation, and glottic view grading were all performed by attending anesthesiologists with more than 10 years of experience in anesthesiology.</a:t>
            </a:r>
          </a:p>
        </p:txBody>
      </p:sp>
      <p:sp>
        <p:nvSpPr>
          <p:cNvPr id="206"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ample size"/>
          <p:cNvSpPr txBox="1">
            <a:spLocks noGrp="1"/>
          </p:cNvSpPr>
          <p:nvPr>
            <p:ph type="title"/>
          </p:nvPr>
        </p:nvSpPr>
        <p:spPr>
          <a:prstGeom prst="rect">
            <a:avLst/>
          </a:prstGeom>
          <a:solidFill>
            <a:srgbClr val="FEE4A8"/>
          </a:solidFill>
        </p:spPr>
        <p:txBody>
          <a:bodyPr/>
          <a:lstStyle>
            <a:lvl1pPr defTabSz="2048255">
              <a:defRPr spc="-100"/>
            </a:lvl1pPr>
          </a:lstStyle>
          <a:p>
            <a:r>
              <a:t>Sample size </a:t>
            </a:r>
          </a:p>
        </p:txBody>
      </p:sp>
      <p:sp>
        <p:nvSpPr>
          <p:cNvPr id="209" name="Sample size determination for this study was based on results of a previous retrospective study of TAP infiltration with LB plus BUPI in women undergoing cesarean delivery.…"/>
          <p:cNvSpPr txBox="1">
            <a:spLocks noGrp="1"/>
          </p:cNvSpPr>
          <p:nvPr>
            <p:ph type="body" idx="1"/>
          </p:nvPr>
        </p:nvSpPr>
        <p:spPr>
          <a:xfrm>
            <a:off x="1219199" y="4013200"/>
            <a:ext cx="21948578" cy="8483600"/>
          </a:xfrm>
          <a:prstGeom prst="rect">
            <a:avLst/>
          </a:prstGeom>
        </p:spPr>
        <p:txBody>
          <a:bodyPr>
            <a:normAutofit/>
          </a:bodyPr>
          <a:lstStyle/>
          <a:p>
            <a:pPr marL="486029" indent="-486029" defTabSz="2170120">
              <a:lnSpc>
                <a:spcPct val="81000"/>
              </a:lnSpc>
              <a:spcBef>
                <a:spcPts val="2100"/>
              </a:spcBef>
              <a:defRPr sz="3916"/>
            </a:pPr>
            <a:r>
              <a:rPr dirty="0"/>
              <a:t>Based on a previous study in which the glottic view during direct laryngoscopy was deteriorated in 12.5% of patients due to cricoid pressure, we assumed that paratracheal pressure might be clinically noninferior to cricoid pressure if the difference in the incidences of deteriorated laryngoscopic view between the paratracheal group and cricoid group was &lt;15%. </a:t>
            </a:r>
          </a:p>
          <a:p>
            <a:pPr marL="486029" indent="-486029" defTabSz="2170120">
              <a:lnSpc>
                <a:spcPct val="81000"/>
              </a:lnSpc>
              <a:spcBef>
                <a:spcPts val="2100"/>
              </a:spcBef>
              <a:defRPr sz="3916"/>
            </a:pPr>
            <a:r>
              <a:rPr dirty="0" smtClean="0"/>
              <a:t>We </a:t>
            </a:r>
            <a:r>
              <a:rPr dirty="0"/>
              <a:t>originally designed the study to have 80% power at the </a:t>
            </a:r>
            <a:r>
              <a:rPr lang="en-US" dirty="0" smtClean="0"/>
              <a:t>0</a:t>
            </a:r>
            <a:r>
              <a:rPr dirty="0" smtClean="0"/>
              <a:t>.05 </a:t>
            </a:r>
            <a:r>
              <a:rPr dirty="0"/>
              <a:t>1-sided α level to detect noninferiority of paratracheal pressure to cricoid pressure. </a:t>
            </a:r>
            <a:endParaRPr lang="en-US" dirty="0" smtClean="0"/>
          </a:p>
          <a:p>
            <a:pPr marL="486029" indent="-486029" defTabSz="2170120">
              <a:lnSpc>
                <a:spcPct val="81000"/>
              </a:lnSpc>
              <a:spcBef>
                <a:spcPts val="2100"/>
              </a:spcBef>
              <a:defRPr sz="3916"/>
            </a:pPr>
            <a:r>
              <a:rPr dirty="0" smtClean="0"/>
              <a:t>Allowing </a:t>
            </a:r>
            <a:r>
              <a:rPr dirty="0"/>
              <a:t>for a 10% dropout rate, we included 140 patients in the study. </a:t>
            </a:r>
          </a:p>
          <a:p>
            <a:pPr marL="486029" indent="-486029" defTabSz="2170120">
              <a:lnSpc>
                <a:spcPct val="81000"/>
              </a:lnSpc>
              <a:spcBef>
                <a:spcPts val="2100"/>
              </a:spcBef>
              <a:defRPr sz="3916"/>
            </a:pPr>
            <a:r>
              <a:rPr lang="en-US" dirty="0"/>
              <a:t>I</a:t>
            </a:r>
            <a:r>
              <a:rPr dirty="0" smtClean="0"/>
              <a:t>n </a:t>
            </a:r>
            <a:r>
              <a:rPr dirty="0"/>
              <a:t>the review process, we were guided to test noninferiority using a 1-sided α of </a:t>
            </a:r>
            <a:r>
              <a:rPr lang="en-US" dirty="0" smtClean="0"/>
              <a:t>0</a:t>
            </a:r>
            <a:r>
              <a:rPr dirty="0" smtClean="0"/>
              <a:t>.025 </a:t>
            </a:r>
            <a:r>
              <a:rPr dirty="0"/>
              <a:t>and the corresponding 95% CI, as this is more standard practice.</a:t>
            </a:r>
          </a:p>
        </p:txBody>
      </p:sp>
      <p:sp>
        <p:nvSpPr>
          <p:cNvPr id="210"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p:cNvSpPr/>
          <p:nvPr/>
        </p:nvSpPr>
        <p:spPr>
          <a:xfrm>
            <a:off x="193504" y="9969502"/>
            <a:ext cx="6063340" cy="1166086"/>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62" name="Rectangle"/>
          <p:cNvSpPr/>
          <p:nvPr/>
        </p:nvSpPr>
        <p:spPr>
          <a:xfrm>
            <a:off x="6372028" y="9853806"/>
            <a:ext cx="12076816" cy="1755340"/>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61" name="Rectangle"/>
          <p:cNvSpPr/>
          <p:nvPr/>
        </p:nvSpPr>
        <p:spPr>
          <a:xfrm>
            <a:off x="15869823" y="8880676"/>
            <a:ext cx="6483643" cy="747337"/>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59" name="Rectangle"/>
          <p:cNvSpPr/>
          <p:nvPr/>
        </p:nvSpPr>
        <p:spPr>
          <a:xfrm>
            <a:off x="2743752" y="8753819"/>
            <a:ext cx="5576752" cy="808503"/>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259"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grpSp>
        <p:nvGrpSpPr>
          <p:cNvPr id="262" name="Intraoperative"/>
          <p:cNvGrpSpPr/>
          <p:nvPr/>
        </p:nvGrpSpPr>
        <p:grpSpPr>
          <a:xfrm>
            <a:off x="6862612" y="2619453"/>
            <a:ext cx="11586231" cy="949554"/>
            <a:chOff x="0" y="0"/>
            <a:chExt cx="11586229" cy="949552"/>
          </a:xfrm>
        </p:grpSpPr>
        <p:sp>
          <p:nvSpPr>
            <p:cNvPr id="260" name="Rectangle"/>
            <p:cNvSpPr/>
            <p:nvPr/>
          </p:nvSpPr>
          <p:spPr>
            <a:xfrm>
              <a:off x="0" y="0"/>
              <a:ext cx="11586230" cy="949553"/>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261" name="Premedication with midazolam"/>
            <p:cNvSpPr txBox="1"/>
            <p:nvPr/>
          </p:nvSpPr>
          <p:spPr>
            <a:xfrm>
              <a:off x="0" y="0"/>
              <a:ext cx="11586230" cy="949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a:bodyPr>
            <a:lstStyle>
              <a:lvl1pPr defTabSz="1700051">
                <a:lnSpc>
                  <a:spcPct val="80000"/>
                </a:lnSpc>
                <a:defRPr sz="4482" spc="-83"/>
              </a:lvl1pPr>
            </a:lstStyle>
            <a:p>
              <a:r>
                <a:rPr dirty="0" smtClean="0"/>
                <a:t>Pre</a:t>
              </a:r>
              <a:r>
                <a:rPr lang="en-US" dirty="0" smtClean="0"/>
                <a:t>oxygenation</a:t>
              </a:r>
              <a:r>
                <a:rPr dirty="0" smtClean="0"/>
                <a:t> </a:t>
              </a:r>
              <a:endParaRPr dirty="0"/>
            </a:p>
          </p:txBody>
        </p:sp>
      </p:grpSp>
      <p:grpSp>
        <p:nvGrpSpPr>
          <p:cNvPr id="265" name="Intraoperative"/>
          <p:cNvGrpSpPr/>
          <p:nvPr/>
        </p:nvGrpSpPr>
        <p:grpSpPr>
          <a:xfrm>
            <a:off x="1758428" y="3790720"/>
            <a:ext cx="10247584" cy="2482731"/>
            <a:chOff x="-403900" y="177153"/>
            <a:chExt cx="10247582" cy="2482726"/>
          </a:xfrm>
        </p:grpSpPr>
        <p:sp>
          <p:nvSpPr>
            <p:cNvPr id="263" name="Rectangle"/>
            <p:cNvSpPr/>
            <p:nvPr/>
          </p:nvSpPr>
          <p:spPr>
            <a:xfrm>
              <a:off x="-364683" y="177153"/>
              <a:ext cx="10208365" cy="2342529"/>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3200" spc="-84"/>
              </a:pPr>
              <a:endParaRPr/>
            </a:p>
          </p:txBody>
        </p:sp>
        <p:sp>
          <p:nvSpPr>
            <p:cNvPr id="264" name="Spinals block in the sitting position in the lumbar region"/>
            <p:cNvSpPr txBox="1"/>
            <p:nvPr/>
          </p:nvSpPr>
          <p:spPr>
            <a:xfrm>
              <a:off x="-403900" y="177153"/>
              <a:ext cx="10208365" cy="24827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defTabSz="2048255">
                <a:lnSpc>
                  <a:spcPct val="80000"/>
                </a:lnSpc>
                <a:defRPr sz="3200" spc="-84"/>
              </a:lvl1pPr>
            </a:lstStyle>
            <a:p>
              <a:pPr marL="457200" indent="-457200">
                <a:buFontTx/>
                <a:buChar char="-"/>
              </a:pPr>
              <a:r>
                <a:rPr lang="en-US" dirty="0" smtClean="0"/>
                <a:t>Induction</a:t>
              </a:r>
              <a:br>
                <a:rPr lang="en-US" dirty="0" smtClean="0"/>
              </a:br>
              <a:r>
                <a:rPr lang="en-US" dirty="0" smtClean="0"/>
                <a:t>IV </a:t>
              </a:r>
              <a:r>
                <a:rPr lang="en-US" dirty="0" err="1"/>
                <a:t>lidocaine</a:t>
              </a:r>
              <a:r>
                <a:rPr lang="en-US" dirty="0"/>
                <a:t> </a:t>
              </a:r>
              <a:r>
                <a:rPr lang="en-US" dirty="0" smtClean="0"/>
                <a:t>, </a:t>
              </a:r>
              <a:r>
                <a:rPr lang="en-US" dirty="0"/>
                <a:t>fentanyl </a:t>
              </a:r>
              <a:r>
                <a:rPr lang="en-US" dirty="0" smtClean="0"/>
                <a:t>, </a:t>
              </a:r>
              <a:r>
                <a:rPr lang="en-US" dirty="0" err="1"/>
                <a:t>propofol</a:t>
              </a:r>
              <a:r>
                <a:rPr lang="en-US" dirty="0"/>
                <a:t> </a:t>
              </a:r>
              <a:r>
                <a:rPr lang="en-US" dirty="0" smtClean="0"/>
                <a:t>, </a:t>
              </a:r>
              <a:r>
                <a:rPr lang="en-US" dirty="0"/>
                <a:t>and </a:t>
              </a:r>
              <a:r>
                <a:rPr lang="en-US" dirty="0" err="1"/>
                <a:t>rocuronium</a:t>
              </a:r>
              <a:r>
                <a:rPr lang="en-US" dirty="0"/>
                <a:t> </a:t>
              </a:r>
              <a:r>
                <a:rPr lang="en-US" dirty="0" smtClean="0"/>
                <a:t>bromide </a:t>
              </a:r>
              <a:br>
                <a:rPr lang="en-US" dirty="0" smtClean="0"/>
              </a:br>
              <a:r>
                <a:rPr lang="en-US" dirty="0" smtClean="0"/>
                <a:t>- Oral airway</a:t>
              </a:r>
            </a:p>
            <a:p>
              <a:r>
                <a:rPr lang="en-US" dirty="0" smtClean="0"/>
                <a:t>- Manual mask ventilation with 6% </a:t>
              </a:r>
              <a:r>
                <a:rPr lang="en-US" dirty="0" err="1" smtClean="0"/>
                <a:t>sevoflurane</a:t>
              </a:r>
              <a:r>
                <a:rPr lang="en-US" dirty="0" smtClean="0"/>
                <a:t> and oxygen</a:t>
              </a:r>
              <a:endParaRPr lang="en-US" dirty="0"/>
            </a:p>
            <a:p>
              <a:endParaRPr dirty="0"/>
            </a:p>
          </p:txBody>
        </p:sp>
      </p:grpSp>
      <p:sp>
        <p:nvSpPr>
          <p:cNvPr id="269" name="Rectangle"/>
          <p:cNvSpPr/>
          <p:nvPr/>
        </p:nvSpPr>
        <p:spPr>
          <a:xfrm>
            <a:off x="8320504" y="6288613"/>
            <a:ext cx="8184306" cy="1423200"/>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270" name="0.5% Isobaric bupivacaine…"/>
          <p:cNvSpPr txBox="1"/>
          <p:nvPr/>
        </p:nvSpPr>
        <p:spPr>
          <a:xfrm>
            <a:off x="8132122" y="6558807"/>
            <a:ext cx="8678187" cy="11530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a:bodyPr>
          <a:lstStyle/>
          <a:p>
            <a:pPr defTabSz="1495226">
              <a:lnSpc>
                <a:spcPct val="80000"/>
              </a:lnSpc>
              <a:defRPr sz="3577" spc="-73"/>
            </a:pPr>
            <a:r>
              <a:rPr lang="en-US" dirty="0" smtClean="0"/>
              <a:t>Ultrasound : relationship </a:t>
            </a:r>
            <a:r>
              <a:rPr lang="en-US" dirty="0"/>
              <a:t>of the esophagus with the trachea and cricoid cartilage </a:t>
            </a:r>
            <a:endParaRPr sz="3577" dirty="0"/>
          </a:p>
        </p:txBody>
      </p:sp>
      <p:sp>
        <p:nvSpPr>
          <p:cNvPr id="294" name="Straight Arrow Connector 40"/>
          <p:cNvSpPr/>
          <p:nvPr/>
        </p:nvSpPr>
        <p:spPr>
          <a:xfrm>
            <a:off x="12317944" y="3569007"/>
            <a:ext cx="0" cy="270444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endParaRPr/>
          </a:p>
        </p:txBody>
      </p:sp>
      <p:cxnSp>
        <p:nvCxnSpPr>
          <p:cNvPr id="3" name="Straight Connector 2"/>
          <p:cNvCxnSpPr/>
          <p:nvPr/>
        </p:nvCxnSpPr>
        <p:spPr>
          <a:xfrm flipV="1">
            <a:off x="4992302" y="8080150"/>
            <a:ext cx="13903998" cy="43795"/>
          </a:xfrm>
          <a:prstGeom prst="line">
            <a:avLst/>
          </a:prstGeom>
          <a:ln/>
        </p:spPr>
        <p:style>
          <a:lnRef idx="1">
            <a:schemeClr val="dk1"/>
          </a:lnRef>
          <a:fillRef idx="0">
            <a:schemeClr val="dk1"/>
          </a:fillRef>
          <a:effectRef idx="0">
            <a:schemeClr val="dk1"/>
          </a:effectRef>
          <a:fontRef idx="minor">
            <a:schemeClr val="tx1"/>
          </a:fontRef>
        </p:style>
      </p:cxnSp>
      <p:sp>
        <p:nvSpPr>
          <p:cNvPr id="46" name="0.5% Isobaric bupivacaine…"/>
          <p:cNvSpPr txBox="1"/>
          <p:nvPr/>
        </p:nvSpPr>
        <p:spPr>
          <a:xfrm>
            <a:off x="1067967" y="8858779"/>
            <a:ext cx="8678187" cy="11530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a:bodyPr>
          <a:lstStyle/>
          <a:p>
            <a:pPr defTabSz="1495226">
              <a:lnSpc>
                <a:spcPct val="80000"/>
              </a:lnSpc>
              <a:defRPr sz="3577" spc="-73"/>
            </a:pPr>
            <a:r>
              <a:rPr lang="en-US" dirty="0" err="1" smtClean="0"/>
              <a:t>Paratracheal</a:t>
            </a:r>
            <a:r>
              <a:rPr lang="en-US" dirty="0" smtClean="0"/>
              <a:t> group</a:t>
            </a:r>
            <a:endParaRPr sz="3577" dirty="0"/>
          </a:p>
        </p:txBody>
      </p:sp>
      <p:sp>
        <p:nvSpPr>
          <p:cNvPr id="47" name="0.5% Isobaric bupivacaine…"/>
          <p:cNvSpPr txBox="1"/>
          <p:nvPr/>
        </p:nvSpPr>
        <p:spPr>
          <a:xfrm>
            <a:off x="14556334" y="9016583"/>
            <a:ext cx="8678187" cy="11530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a:bodyPr>
          <a:lstStyle/>
          <a:p>
            <a:pPr defTabSz="1495226">
              <a:lnSpc>
                <a:spcPct val="80000"/>
              </a:lnSpc>
              <a:defRPr sz="3577" spc="-73"/>
            </a:pPr>
            <a:r>
              <a:rPr lang="en-US" dirty="0" smtClean="0"/>
              <a:t>Cricoid group</a:t>
            </a:r>
            <a:endParaRPr sz="3577" dirty="0"/>
          </a:p>
        </p:txBody>
      </p:sp>
      <p:sp>
        <p:nvSpPr>
          <p:cNvPr id="4" name="Rectangle 3"/>
          <p:cNvSpPr/>
          <p:nvPr/>
        </p:nvSpPr>
        <p:spPr>
          <a:xfrm>
            <a:off x="6256844" y="10011785"/>
            <a:ext cx="12192000" cy="1597361"/>
          </a:xfrm>
          <a:prstGeom prst="rect">
            <a:avLst/>
          </a:prstGeom>
        </p:spPr>
        <p:txBody>
          <a:bodyPr>
            <a:spAutoFit/>
          </a:bodyPr>
          <a:lstStyle/>
          <a:p>
            <a:r>
              <a:rPr lang="en-US" sz="3600" dirty="0" smtClean="0"/>
              <a:t>Ease </a:t>
            </a:r>
            <a:r>
              <a:rPr lang="en-US" sz="3600" dirty="0"/>
              <a:t>of manual bag-mask ventilation was graded using a 4-point </a:t>
            </a:r>
            <a:r>
              <a:rPr lang="en-US" sz="3600" dirty="0" smtClean="0"/>
              <a:t>scale</a:t>
            </a:r>
            <a:r>
              <a:rPr lang="en-US" sz="3600" dirty="0"/>
              <a:t/>
            </a:r>
            <a:br>
              <a:rPr lang="en-US" sz="3600" dirty="0"/>
            </a:br>
            <a:endParaRPr lang="en-US" sz="3600" dirty="0"/>
          </a:p>
        </p:txBody>
      </p:sp>
      <p:sp>
        <p:nvSpPr>
          <p:cNvPr id="52" name="Straight Arrow Connector 43"/>
          <p:cNvSpPr/>
          <p:nvPr/>
        </p:nvSpPr>
        <p:spPr>
          <a:xfrm>
            <a:off x="4992302" y="8123944"/>
            <a:ext cx="0" cy="744513"/>
          </a:xfrm>
          <a:prstGeom prst="line">
            <a:avLst/>
          </a:prstGeom>
          <a:ln w="25400">
            <a:solidFill>
              <a:srgbClr val="000000"/>
            </a:solidFill>
            <a:miter lim="400000"/>
            <a:tailEnd type="triangle"/>
          </a:ln>
        </p:spPr>
        <p:txBody>
          <a:bodyPr lIns="45718" tIns="45718" rIns="45718" bIns="45718"/>
          <a:lstStyle/>
          <a:p>
            <a:endParaRPr/>
          </a:p>
        </p:txBody>
      </p:sp>
      <p:sp>
        <p:nvSpPr>
          <p:cNvPr id="54" name="Straight Arrow Connector 43"/>
          <p:cNvSpPr/>
          <p:nvPr/>
        </p:nvSpPr>
        <p:spPr>
          <a:xfrm>
            <a:off x="18895428" y="8080150"/>
            <a:ext cx="0" cy="744513"/>
          </a:xfrm>
          <a:prstGeom prst="line">
            <a:avLst/>
          </a:prstGeom>
          <a:ln w="25400">
            <a:solidFill>
              <a:srgbClr val="000000"/>
            </a:solidFill>
            <a:miter lim="400000"/>
            <a:tailEnd type="triangle"/>
          </a:ln>
        </p:spPr>
        <p:txBody>
          <a:bodyPr lIns="45718" tIns="45718" rIns="45718" bIns="45718"/>
          <a:lstStyle/>
          <a:p>
            <a:endParaRPr/>
          </a:p>
        </p:txBody>
      </p:sp>
      <p:pic>
        <p:nvPicPr>
          <p:cNvPr id="56" name="Picture 55" descr="S__41861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836" y="2619453"/>
            <a:ext cx="6628164" cy="4497477"/>
          </a:xfrm>
          <a:prstGeom prst="rect">
            <a:avLst/>
          </a:prstGeom>
        </p:spPr>
      </p:pic>
      <p:sp>
        <p:nvSpPr>
          <p:cNvPr id="57" name="Straight Arrow Connector 40"/>
          <p:cNvSpPr/>
          <p:nvPr/>
        </p:nvSpPr>
        <p:spPr>
          <a:xfrm>
            <a:off x="12317944" y="11208630"/>
            <a:ext cx="0" cy="203930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endParaRPr/>
          </a:p>
        </p:txBody>
      </p:sp>
      <p:sp>
        <p:nvSpPr>
          <p:cNvPr id="58" name="Rectangle 57"/>
          <p:cNvSpPr/>
          <p:nvPr/>
        </p:nvSpPr>
        <p:spPr>
          <a:xfrm>
            <a:off x="532384" y="10237789"/>
            <a:ext cx="5654212" cy="487313"/>
          </a:xfrm>
          <a:prstGeom prst="rect">
            <a:avLst/>
          </a:prstGeom>
        </p:spPr>
        <p:txBody>
          <a:bodyPr wrap="none">
            <a:spAutoFit/>
          </a:bodyPr>
          <a:lstStyle/>
          <a:p>
            <a:r>
              <a:rPr lang="en-US" sz="2800" dirty="0" smtClean="0"/>
              <a:t>Applying </a:t>
            </a:r>
            <a:r>
              <a:rPr lang="en-US" sz="2800" dirty="0"/>
              <a:t>the allocated </a:t>
            </a:r>
            <a:r>
              <a:rPr lang="en-US" sz="2800" dirty="0" smtClean="0"/>
              <a:t>intervention </a:t>
            </a:r>
            <a:endParaRPr lang="en-US" sz="28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p:cNvSpPr/>
          <p:nvPr/>
        </p:nvSpPr>
        <p:spPr>
          <a:xfrm>
            <a:off x="7764692" y="2922708"/>
            <a:ext cx="11197295" cy="1465495"/>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31" name="Rectangle"/>
          <p:cNvSpPr/>
          <p:nvPr/>
        </p:nvSpPr>
        <p:spPr>
          <a:xfrm>
            <a:off x="9274391" y="4846590"/>
            <a:ext cx="7593586" cy="1634657"/>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30" name="Rectangle"/>
          <p:cNvSpPr/>
          <p:nvPr/>
        </p:nvSpPr>
        <p:spPr>
          <a:xfrm>
            <a:off x="19361883" y="3005060"/>
            <a:ext cx="4737469" cy="1166086"/>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29" name="Rectangle"/>
          <p:cNvSpPr/>
          <p:nvPr/>
        </p:nvSpPr>
        <p:spPr>
          <a:xfrm>
            <a:off x="1922513" y="5153406"/>
            <a:ext cx="6063340" cy="1166086"/>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28" name="Rectangle"/>
          <p:cNvSpPr/>
          <p:nvPr/>
        </p:nvSpPr>
        <p:spPr>
          <a:xfrm>
            <a:off x="1283189" y="3222118"/>
            <a:ext cx="6063340" cy="1166086"/>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259"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260" name="Rectangle"/>
          <p:cNvSpPr/>
          <p:nvPr/>
        </p:nvSpPr>
        <p:spPr>
          <a:xfrm>
            <a:off x="10003209" y="8730224"/>
            <a:ext cx="5417728" cy="924155"/>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261" name="Premedication with midazolam"/>
          <p:cNvSpPr txBox="1"/>
          <p:nvPr/>
        </p:nvSpPr>
        <p:spPr>
          <a:xfrm>
            <a:off x="9274391" y="8841738"/>
            <a:ext cx="6262273" cy="812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a:bodyPr>
          <a:lstStyle>
            <a:lvl1pPr defTabSz="1700051">
              <a:lnSpc>
                <a:spcPct val="80000"/>
              </a:lnSpc>
              <a:defRPr sz="4482" spc="-83"/>
            </a:lvl1pPr>
          </a:lstStyle>
          <a:p>
            <a:r>
              <a:rPr lang="en-US" dirty="0" smtClean="0"/>
              <a:t>LV view : POGO</a:t>
            </a:r>
            <a:r>
              <a:rPr dirty="0" smtClean="0"/>
              <a:t> </a:t>
            </a:r>
            <a:endParaRPr dirty="0"/>
          </a:p>
        </p:txBody>
      </p:sp>
      <p:sp>
        <p:nvSpPr>
          <p:cNvPr id="269" name="Rectangle"/>
          <p:cNvSpPr/>
          <p:nvPr/>
        </p:nvSpPr>
        <p:spPr>
          <a:xfrm>
            <a:off x="7814188" y="10843145"/>
            <a:ext cx="9636972" cy="1704080"/>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294" name="Straight Arrow Connector 40"/>
          <p:cNvSpPr/>
          <p:nvPr/>
        </p:nvSpPr>
        <p:spPr>
          <a:xfrm>
            <a:off x="12724431" y="9781282"/>
            <a:ext cx="0" cy="106186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endParaRPr/>
          </a:p>
        </p:txBody>
      </p:sp>
      <p:sp>
        <p:nvSpPr>
          <p:cNvPr id="296" name="Straight Arrow Connector 43"/>
          <p:cNvSpPr/>
          <p:nvPr/>
        </p:nvSpPr>
        <p:spPr>
          <a:xfrm flipH="1">
            <a:off x="12712073" y="7992649"/>
            <a:ext cx="12358" cy="737575"/>
          </a:xfrm>
          <a:prstGeom prst="line">
            <a:avLst/>
          </a:prstGeom>
          <a:ln w="25400">
            <a:solidFill>
              <a:srgbClr val="000000"/>
            </a:solidFill>
            <a:miter lim="400000"/>
            <a:tailEnd type="triangle"/>
          </a:ln>
        </p:spPr>
        <p:txBody>
          <a:bodyPr lIns="45718" tIns="45718" rIns="45718" bIns="45718"/>
          <a:lstStyle/>
          <a:p>
            <a:endParaRPr/>
          </a:p>
        </p:txBody>
      </p:sp>
      <p:sp>
        <p:nvSpPr>
          <p:cNvPr id="6" name="Rectangle 5"/>
          <p:cNvSpPr/>
          <p:nvPr/>
        </p:nvSpPr>
        <p:spPr>
          <a:xfrm>
            <a:off x="9274391" y="5070557"/>
            <a:ext cx="7593586" cy="986937"/>
          </a:xfrm>
          <a:prstGeom prst="rect">
            <a:avLst/>
          </a:prstGeom>
        </p:spPr>
        <p:txBody>
          <a:bodyPr wrap="square">
            <a:spAutoFit/>
          </a:bodyPr>
          <a:lstStyle/>
          <a:p>
            <a:r>
              <a:rPr lang="en-US" sz="3200" dirty="0"/>
              <a:t>E</a:t>
            </a:r>
            <a:r>
              <a:rPr lang="en-US" sz="3200" dirty="0" smtClean="0"/>
              <a:t>xpired TV </a:t>
            </a:r>
            <a:r>
              <a:rPr lang="en-US" sz="3200" dirty="0"/>
              <a:t>and PIP had been recorded, the </a:t>
            </a:r>
            <a:r>
              <a:rPr lang="en-US" sz="3200" dirty="0" err="1"/>
              <a:t>ventilatory</a:t>
            </a:r>
            <a:r>
              <a:rPr lang="en-US" sz="3200" dirty="0"/>
              <a:t> parameters were </a:t>
            </a:r>
            <a:r>
              <a:rPr lang="en-US" sz="3200" dirty="0" smtClean="0"/>
              <a:t>recorded</a:t>
            </a:r>
            <a:endParaRPr lang="en-US" sz="3200" dirty="0"/>
          </a:p>
        </p:txBody>
      </p:sp>
      <p:sp>
        <p:nvSpPr>
          <p:cNvPr id="2" name="Rectangle 1"/>
          <p:cNvSpPr/>
          <p:nvPr/>
        </p:nvSpPr>
        <p:spPr>
          <a:xfrm>
            <a:off x="7764693" y="10913353"/>
            <a:ext cx="9973673" cy="1430135"/>
          </a:xfrm>
          <a:prstGeom prst="rect">
            <a:avLst/>
          </a:prstGeom>
        </p:spPr>
        <p:txBody>
          <a:bodyPr wrap="square">
            <a:spAutoFit/>
          </a:bodyPr>
          <a:lstStyle/>
          <a:p>
            <a:r>
              <a:rPr lang="en-US" sz="3200" dirty="0"/>
              <a:t>Tube resistance while advancing the tracheal tube </a:t>
            </a:r>
            <a:endParaRPr lang="en-US" sz="3200" dirty="0" smtClean="0"/>
          </a:p>
          <a:p>
            <a:r>
              <a:rPr lang="en-US" sz="3200" dirty="0" smtClean="0"/>
              <a:t>The </a:t>
            </a:r>
            <a:r>
              <a:rPr lang="en-US" sz="3200" dirty="0"/>
              <a:t>ease of tracheal </a:t>
            </a:r>
            <a:r>
              <a:rPr lang="en-US" sz="3200" dirty="0" smtClean="0"/>
              <a:t>intubation</a:t>
            </a:r>
          </a:p>
          <a:p>
            <a:r>
              <a:rPr lang="en-US" sz="3200" dirty="0" smtClean="0"/>
              <a:t>Duration of intubation </a:t>
            </a:r>
            <a:endParaRPr lang="en-US" sz="3200" dirty="0"/>
          </a:p>
        </p:txBody>
      </p:sp>
      <p:sp>
        <p:nvSpPr>
          <p:cNvPr id="7" name="Rectangle 6"/>
          <p:cNvSpPr/>
          <p:nvPr/>
        </p:nvSpPr>
        <p:spPr>
          <a:xfrm>
            <a:off x="19446487" y="3315758"/>
            <a:ext cx="4394427" cy="600164"/>
          </a:xfrm>
          <a:prstGeom prst="rect">
            <a:avLst/>
          </a:prstGeom>
        </p:spPr>
        <p:txBody>
          <a:bodyPr wrap="none">
            <a:spAutoFit/>
          </a:bodyPr>
          <a:lstStyle/>
          <a:p>
            <a:r>
              <a:rPr lang="en-US" sz="3600" dirty="0"/>
              <a:t>2-handed </a:t>
            </a:r>
            <a:r>
              <a:rPr lang="en-US" sz="3600" dirty="0" smtClean="0"/>
              <a:t>technique </a:t>
            </a:r>
            <a:endParaRPr lang="en-US" sz="3600" dirty="0"/>
          </a:p>
        </p:txBody>
      </p:sp>
      <p:pic>
        <p:nvPicPr>
          <p:cNvPr id="9" name="Picture 8" descr="S__41861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82" y="7714831"/>
            <a:ext cx="5952075" cy="5783847"/>
          </a:xfrm>
          <a:prstGeom prst="rect">
            <a:avLst/>
          </a:prstGeom>
        </p:spPr>
      </p:pic>
      <p:sp>
        <p:nvSpPr>
          <p:cNvPr id="23" name="Rectangle 22"/>
          <p:cNvSpPr/>
          <p:nvPr/>
        </p:nvSpPr>
        <p:spPr>
          <a:xfrm>
            <a:off x="7346529" y="2958069"/>
            <a:ext cx="12192000" cy="1430135"/>
          </a:xfrm>
          <a:prstGeom prst="rect">
            <a:avLst/>
          </a:prstGeom>
        </p:spPr>
        <p:txBody>
          <a:bodyPr>
            <a:spAutoFit/>
          </a:bodyPr>
          <a:lstStyle/>
          <a:p>
            <a:r>
              <a:rPr lang="en-US" sz="3200" dirty="0" smtClean="0"/>
              <a:t> Mechanical </a:t>
            </a:r>
            <a:r>
              <a:rPr lang="en-US" sz="3200" dirty="0"/>
              <a:t>ventilation was applied with a </a:t>
            </a:r>
            <a:r>
              <a:rPr lang="en-US" sz="3200" dirty="0" smtClean="0"/>
              <a:t>facemask</a:t>
            </a:r>
            <a:endParaRPr lang="en-US" sz="3200" dirty="0"/>
          </a:p>
          <a:p>
            <a:r>
              <a:rPr lang="en-US" sz="3200" dirty="0"/>
              <a:t>Change in expired </a:t>
            </a:r>
            <a:r>
              <a:rPr lang="en-US" sz="3200" dirty="0" smtClean="0"/>
              <a:t>TV and PIP </a:t>
            </a:r>
            <a:r>
              <a:rPr lang="en-US" sz="3200" dirty="0"/>
              <a:t>was recorded to evaluate airway obstruction. </a:t>
            </a:r>
          </a:p>
        </p:txBody>
      </p:sp>
      <p:sp>
        <p:nvSpPr>
          <p:cNvPr id="24" name="Rectangle"/>
          <p:cNvSpPr/>
          <p:nvPr/>
        </p:nvSpPr>
        <p:spPr>
          <a:xfrm>
            <a:off x="10003209" y="7180442"/>
            <a:ext cx="5204878" cy="1118681"/>
          </a:xfrm>
          <a:prstGeom prst="rect">
            <a:avLst/>
          </a:prstGeom>
          <a:solidFill>
            <a:srgbClr val="FFF2D0"/>
          </a:solidFill>
          <a:ln w="12700" cap="flat">
            <a:noFill/>
            <a:miter lim="400000"/>
          </a:ln>
          <a:effectLst/>
        </p:spPr>
        <p:txBody>
          <a:bodyPr wrap="square" lIns="50800" tIns="50800" rIns="50800" bIns="50800" numCol="1" anchor="t">
            <a:noAutofit/>
          </a:bodyPr>
          <a:lstStyle/>
          <a:p>
            <a:pPr defTabSz="2048255">
              <a:lnSpc>
                <a:spcPct val="80000"/>
              </a:lnSpc>
              <a:defRPr sz="5400" spc="-84"/>
            </a:pPr>
            <a:endParaRPr/>
          </a:p>
        </p:txBody>
      </p:sp>
      <p:sp>
        <p:nvSpPr>
          <p:cNvPr id="10" name="Rectangle 9"/>
          <p:cNvSpPr/>
          <p:nvPr/>
        </p:nvSpPr>
        <p:spPr>
          <a:xfrm>
            <a:off x="1922513" y="3615840"/>
            <a:ext cx="4855266" cy="430887"/>
          </a:xfrm>
          <a:prstGeom prst="rect">
            <a:avLst/>
          </a:prstGeom>
        </p:spPr>
        <p:txBody>
          <a:bodyPr wrap="none">
            <a:spAutoFit/>
          </a:bodyPr>
          <a:lstStyle/>
          <a:p>
            <a:r>
              <a:rPr lang="en-US" dirty="0" smtClean="0"/>
              <a:t>Allocated </a:t>
            </a:r>
            <a:r>
              <a:rPr lang="en-US" dirty="0"/>
              <a:t>maneuver was </a:t>
            </a:r>
            <a:r>
              <a:rPr lang="en-US" dirty="0" smtClean="0"/>
              <a:t>released </a:t>
            </a:r>
            <a:endParaRPr lang="en-US" dirty="0"/>
          </a:p>
        </p:txBody>
      </p:sp>
      <p:sp>
        <p:nvSpPr>
          <p:cNvPr id="26" name="Rectangle 25"/>
          <p:cNvSpPr/>
          <p:nvPr/>
        </p:nvSpPr>
        <p:spPr>
          <a:xfrm>
            <a:off x="9993098" y="7088535"/>
            <a:ext cx="5462666" cy="1210588"/>
          </a:xfrm>
          <a:prstGeom prst="rect">
            <a:avLst/>
          </a:prstGeom>
        </p:spPr>
        <p:txBody>
          <a:bodyPr wrap="square">
            <a:spAutoFit/>
          </a:bodyPr>
          <a:lstStyle/>
          <a:p>
            <a:r>
              <a:rPr lang="en-US" sz="4000" dirty="0" smtClean="0"/>
              <a:t>Intubation with direct laryngoscope </a:t>
            </a:r>
            <a:endParaRPr lang="en-US" sz="4000" dirty="0"/>
          </a:p>
        </p:txBody>
      </p:sp>
      <p:sp>
        <p:nvSpPr>
          <p:cNvPr id="11" name="Rectangle 10"/>
          <p:cNvSpPr/>
          <p:nvPr/>
        </p:nvSpPr>
        <p:spPr>
          <a:xfrm>
            <a:off x="2422284" y="5342046"/>
            <a:ext cx="4924245" cy="430887"/>
          </a:xfrm>
          <a:prstGeom prst="rect">
            <a:avLst/>
          </a:prstGeom>
        </p:spPr>
        <p:txBody>
          <a:bodyPr wrap="none">
            <a:spAutoFit/>
          </a:bodyPr>
          <a:lstStyle/>
          <a:p>
            <a:r>
              <a:rPr lang="en-US" dirty="0" smtClean="0"/>
              <a:t>Applying </a:t>
            </a:r>
            <a:r>
              <a:rPr lang="en-US" dirty="0"/>
              <a:t>the allocated </a:t>
            </a:r>
            <a:r>
              <a:rPr lang="en-US" dirty="0" smtClean="0"/>
              <a:t>intervention </a:t>
            </a:r>
            <a:endParaRPr lang="en-US" dirty="0"/>
          </a:p>
        </p:txBody>
      </p:sp>
      <p:sp>
        <p:nvSpPr>
          <p:cNvPr id="33" name="Straight Arrow Connector 43"/>
          <p:cNvSpPr/>
          <p:nvPr/>
        </p:nvSpPr>
        <p:spPr>
          <a:xfrm flipH="1">
            <a:off x="12736789" y="4388205"/>
            <a:ext cx="0" cy="458386"/>
          </a:xfrm>
          <a:prstGeom prst="line">
            <a:avLst/>
          </a:prstGeom>
          <a:ln w="25400">
            <a:solidFill>
              <a:srgbClr val="000000"/>
            </a:solidFill>
            <a:miter lim="400000"/>
            <a:tailEnd type="triangle"/>
          </a:ln>
        </p:spPr>
        <p:txBody>
          <a:bodyPr lIns="45718" tIns="45718" rIns="45718" bIns="45718"/>
          <a:lstStyle/>
          <a:p>
            <a:endParaRPr/>
          </a:p>
        </p:txBody>
      </p:sp>
      <p:sp>
        <p:nvSpPr>
          <p:cNvPr id="34" name="Straight Arrow Connector 43"/>
          <p:cNvSpPr/>
          <p:nvPr/>
        </p:nvSpPr>
        <p:spPr>
          <a:xfrm flipH="1">
            <a:off x="12748275" y="6481247"/>
            <a:ext cx="12358" cy="737575"/>
          </a:xfrm>
          <a:prstGeom prst="line">
            <a:avLst/>
          </a:prstGeom>
          <a:ln w="25400">
            <a:solidFill>
              <a:srgbClr val="000000"/>
            </a:solidFill>
            <a:miter lim="400000"/>
            <a:tailEnd type="triangle"/>
          </a:ln>
        </p:spPr>
        <p:txBody>
          <a:bodyPr lIns="45718" tIns="45718" rIns="45718" bIns="45718"/>
          <a:lstStyle/>
          <a:p>
            <a:endParaRPr/>
          </a:p>
        </p:txBody>
      </p:sp>
    </p:spTree>
    <p:extLst>
      <p:ext uri="{BB962C8B-B14F-4D97-AF65-F5344CB8AC3E}">
        <p14:creationId xmlns:p14="http://schemas.microsoft.com/office/powerpoint/2010/main" val="38594902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03" name="Sample size determination for this study was based on results of a previous retrospective study of TAP infiltration with LB plus BUPI in women undergoing cesarean delivery.…"/>
          <p:cNvSpPr txBox="1">
            <a:spLocks noGrp="1"/>
          </p:cNvSpPr>
          <p:nvPr>
            <p:ph type="body" idx="1"/>
          </p:nvPr>
        </p:nvSpPr>
        <p:spPr>
          <a:xfrm>
            <a:off x="1465645" y="2918652"/>
            <a:ext cx="21751378" cy="6238345"/>
          </a:xfrm>
          <a:prstGeom prst="rect">
            <a:avLst/>
          </a:prstGeom>
        </p:spPr>
        <p:txBody>
          <a:bodyPr/>
          <a:lstStyle/>
          <a:p>
            <a:r>
              <a:rPr dirty="0" smtClean="0"/>
              <a:t>A </a:t>
            </a:r>
            <a:r>
              <a:rPr dirty="0"/>
              <a:t>researcher was trained in the application of </a:t>
            </a:r>
            <a:r>
              <a:rPr dirty="0" smtClean="0"/>
              <a:t>paratracheal </a:t>
            </a:r>
            <a:r>
              <a:rPr dirty="0"/>
              <a:t>and cricoid pressure before the study period. </a:t>
            </a:r>
            <a:endParaRPr lang="en-US" dirty="0" smtClean="0"/>
          </a:p>
          <a:p>
            <a:r>
              <a:rPr lang="en-US" dirty="0"/>
              <a:t>A</a:t>
            </a:r>
            <a:r>
              <a:rPr dirty="0" smtClean="0"/>
              <a:t> </a:t>
            </a:r>
            <a:r>
              <a:rPr dirty="0"/>
              <a:t>50 mL syringe </a:t>
            </a:r>
            <a:r>
              <a:rPr dirty="0" smtClean="0"/>
              <a:t>model</a:t>
            </a:r>
            <a:r>
              <a:rPr lang="en-US" dirty="0" smtClean="0"/>
              <a:t> was used</a:t>
            </a:r>
            <a:r>
              <a:rPr dirty="0" smtClean="0"/>
              <a:t> </a:t>
            </a:r>
            <a:r>
              <a:rPr dirty="0"/>
              <a:t>to train for applying the correct force</a:t>
            </a:r>
            <a:r>
              <a:rPr dirty="0" smtClean="0"/>
              <a:t>. </a:t>
            </a:r>
            <a:endParaRPr lang="en-US" dirty="0" smtClean="0"/>
          </a:p>
          <a:p>
            <a:r>
              <a:rPr dirty="0" smtClean="0"/>
              <a:t>Force </a:t>
            </a:r>
            <a:r>
              <a:rPr dirty="0"/>
              <a:t>compressing the volume of a syringe filled with air from 50 to 33 mL was </a:t>
            </a:r>
            <a:r>
              <a:rPr dirty="0" smtClean="0"/>
              <a:t>measured </a:t>
            </a:r>
            <a:r>
              <a:rPr dirty="0"/>
              <a:t>as 30 N by scale. </a:t>
            </a:r>
            <a:endParaRPr lang="en-US" dirty="0" smtClean="0"/>
          </a:p>
          <a:p>
            <a:r>
              <a:rPr dirty="0" smtClean="0"/>
              <a:t>The </a:t>
            </a:r>
            <a:r>
              <a:rPr dirty="0"/>
              <a:t>training was repeated at 2-month intervals throughout the study period to maintain the skill</a:t>
            </a:r>
            <a:r>
              <a:rPr dirty="0" smtClean="0"/>
              <a:t>.</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06" name="Sample size determination for this study was based on results of a previous retrospective study of TAP infiltration with LB plus BUPI in women undergoing cesarean delivery.…"/>
          <p:cNvSpPr txBox="1">
            <a:spLocks noGrp="1"/>
          </p:cNvSpPr>
          <p:nvPr>
            <p:ph type="body" idx="1"/>
          </p:nvPr>
        </p:nvSpPr>
        <p:spPr>
          <a:xfrm>
            <a:off x="1465645" y="2918652"/>
            <a:ext cx="21751378" cy="6238345"/>
          </a:xfrm>
          <a:prstGeom prst="rect">
            <a:avLst/>
          </a:prstGeom>
        </p:spPr>
        <p:txBody>
          <a:bodyPr/>
          <a:lstStyle/>
          <a:p>
            <a:r>
              <a:rPr dirty="0" smtClean="0"/>
              <a:t>All </a:t>
            </a:r>
            <a:r>
              <a:rPr dirty="0"/>
              <a:t>patients entered the operating room without premedication. </a:t>
            </a:r>
            <a:endParaRPr lang="en-US" dirty="0" smtClean="0"/>
          </a:p>
          <a:p>
            <a:r>
              <a:rPr dirty="0" smtClean="0"/>
              <a:t>Routine </a:t>
            </a:r>
            <a:r>
              <a:rPr dirty="0"/>
              <a:t>monitoring included </a:t>
            </a:r>
            <a:r>
              <a:rPr dirty="0" smtClean="0"/>
              <a:t>electrocardiography</a:t>
            </a:r>
            <a:r>
              <a:rPr dirty="0"/>
              <a:t>, noninvasive blood pressure, and pulse oximetry. </a:t>
            </a:r>
            <a:endParaRPr lang="en-US" dirty="0" smtClean="0"/>
          </a:p>
          <a:p>
            <a:r>
              <a:rPr dirty="0" smtClean="0"/>
              <a:t>Anesthesia </a:t>
            </a:r>
            <a:r>
              <a:rPr dirty="0"/>
              <a:t>was induced after adequate pre</a:t>
            </a:r>
            <a:r>
              <a:rPr dirty="0" smtClean="0"/>
              <a:t>-oxygenation</a:t>
            </a:r>
            <a:r>
              <a:rPr dirty="0"/>
              <a:t>, using intravenous lidocaine (30 mg), fentanyl (1–2 </a:t>
            </a:r>
            <a:r>
              <a:rPr lang="en-US" dirty="0" smtClean="0"/>
              <a:t>mcg</a:t>
            </a:r>
            <a:r>
              <a:rPr lang="en-US" dirty="0"/>
              <a:t>/</a:t>
            </a:r>
            <a:r>
              <a:rPr dirty="0" smtClean="0"/>
              <a:t>kg)</a:t>
            </a:r>
            <a:r>
              <a:rPr dirty="0"/>
              <a:t>, propofol (1.5–2 </a:t>
            </a:r>
            <a:r>
              <a:rPr dirty="0" smtClean="0"/>
              <a:t>mg</a:t>
            </a:r>
            <a:r>
              <a:rPr lang="en-US" dirty="0" smtClean="0"/>
              <a:t>/</a:t>
            </a:r>
            <a:r>
              <a:rPr dirty="0" smtClean="0"/>
              <a:t>kg)</a:t>
            </a:r>
            <a:r>
              <a:rPr dirty="0"/>
              <a:t>, </a:t>
            </a:r>
            <a:r>
              <a:rPr dirty="0" smtClean="0"/>
              <a:t>and</a:t>
            </a:r>
            <a:r>
              <a:rPr lang="en-US" dirty="0" smtClean="0"/>
              <a:t> </a:t>
            </a:r>
            <a:r>
              <a:rPr dirty="0" smtClean="0"/>
              <a:t>rocuronium </a:t>
            </a:r>
            <a:r>
              <a:rPr dirty="0"/>
              <a:t>bromide (0.6 </a:t>
            </a:r>
            <a:r>
              <a:rPr dirty="0" smtClean="0"/>
              <a:t>mg</a:t>
            </a:r>
            <a:r>
              <a:rPr lang="en-US" dirty="0" smtClean="0"/>
              <a:t>/</a:t>
            </a:r>
            <a:r>
              <a:rPr dirty="0" smtClean="0"/>
              <a:t>kg)</a:t>
            </a:r>
            <a:r>
              <a:rPr dirty="0"/>
              <a:t>. </a:t>
            </a:r>
            <a:endParaRPr lang="en-US" dirty="0" smtClean="0"/>
          </a:p>
          <a:p>
            <a:r>
              <a:rPr dirty="0" smtClean="0"/>
              <a:t>A </a:t>
            </a:r>
            <a:r>
              <a:rPr dirty="0"/>
              <a:t>Guedel airway was placed in each patient and maintained during manual and mechanical mask ventilation period.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09" name="Sample size determination for this study was based on results of a previous retrospective study of TAP infiltration with LB plus BUPI in women undergoing cesarean delivery.…"/>
          <p:cNvSpPr txBox="1">
            <a:spLocks noGrp="1"/>
          </p:cNvSpPr>
          <p:nvPr>
            <p:ph type="body" idx="1"/>
          </p:nvPr>
        </p:nvSpPr>
        <p:spPr>
          <a:xfrm>
            <a:off x="1465645" y="2918652"/>
            <a:ext cx="21751378" cy="6238345"/>
          </a:xfrm>
          <a:prstGeom prst="rect">
            <a:avLst/>
          </a:prstGeom>
        </p:spPr>
        <p:txBody>
          <a:bodyPr/>
          <a:lstStyle/>
          <a:p>
            <a:r>
              <a:rPr dirty="0" smtClean="0"/>
              <a:t>During </a:t>
            </a:r>
            <a:r>
              <a:rPr dirty="0"/>
              <a:t>mask ventilation using 6% sevoflurane with oxygen, the transverse spatial relationship of the esophagus with the trachea and cricoid cartilage in the patient was examined with a 5 to 12 MHz linear ultrasound transducer </a:t>
            </a:r>
            <a:endParaRPr lang="en-US" dirty="0" smtClean="0"/>
          </a:p>
          <a:p>
            <a:r>
              <a:rPr dirty="0" smtClean="0"/>
              <a:t>The </a:t>
            </a:r>
            <a:r>
              <a:rPr dirty="0"/>
              <a:t>examination focused on the lower-left paratracheal region and the cricoid cartilage-containing region.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lide Title"/>
          <p:cNvSpPr txBox="1">
            <a:spLocks noGrp="1"/>
          </p:cNvSpPr>
          <p:nvPr>
            <p:ph type="title"/>
          </p:nvPr>
        </p:nvSpPr>
        <p:spPr>
          <a:prstGeom prst="rect">
            <a:avLst/>
          </a:prstGeom>
        </p:spPr>
        <p:txBody>
          <a:bodyPr/>
          <a:lstStyle/>
          <a:p>
            <a:endParaRPr/>
          </a:p>
        </p:txBody>
      </p:sp>
      <p:sp>
        <p:nvSpPr>
          <p:cNvPr id="155" name="Anesthesia-analgesia…"/>
          <p:cNvSpPr txBox="1">
            <a:spLocks noGrp="1"/>
          </p:cNvSpPr>
          <p:nvPr>
            <p:ph type="body" sz="quarter" idx="1"/>
          </p:nvPr>
        </p:nvSpPr>
        <p:spPr>
          <a:xfrm>
            <a:off x="13096710" y="11051120"/>
            <a:ext cx="12416398" cy="2622120"/>
          </a:xfrm>
          <a:prstGeom prst="rect">
            <a:avLst/>
          </a:prstGeom>
        </p:spPr>
        <p:txBody>
          <a:bodyPr/>
          <a:lstStyle/>
          <a:p>
            <a:pPr marL="0" indent="0">
              <a:buSzTx/>
              <a:buNone/>
              <a:defRPr sz="5000">
                <a:latin typeface="Calibri"/>
                <a:ea typeface="Calibri"/>
                <a:cs typeface="Calibri"/>
                <a:sym typeface="Calibri"/>
              </a:defRPr>
            </a:pPr>
            <a:r>
              <a:t>Anesthesia-analgesia</a:t>
            </a:r>
          </a:p>
          <a:p>
            <a:pPr marL="0" indent="0">
              <a:buSzTx/>
              <a:buNone/>
              <a:defRPr sz="5000">
                <a:latin typeface="Calibri"/>
                <a:ea typeface="Calibri"/>
                <a:cs typeface="Calibri"/>
                <a:sym typeface="Calibri"/>
              </a:defRPr>
            </a:pPr>
            <a:r>
              <a:t>April 2021</a:t>
            </a:r>
          </a:p>
        </p:txBody>
      </p:sp>
      <p:sp>
        <p:nvSpPr>
          <p:cNvPr id="156" name="Slide Subtitle"/>
          <p:cNvSpPr txBox="1">
            <a:spLocks noGrp="1"/>
          </p:cNvSpPr>
          <p:nvPr>
            <p:ph type="body" idx="21"/>
          </p:nvPr>
        </p:nvSpPr>
        <p:spPr>
          <a:prstGeom prst="rect">
            <a:avLst/>
          </a:prstGeom>
        </p:spPr>
        <p:txBody>
          <a:bodyPr/>
          <a:lstStyle/>
          <a:p>
            <a:pPr>
              <a:defRPr spc="-44"/>
            </a:pPr>
            <a:endParaRPr/>
          </a:p>
        </p:txBody>
      </p:sp>
      <p:pic>
        <p:nvPicPr>
          <p:cNvPr id="157" name="Picture 3" descr="Picture 3"/>
          <p:cNvPicPr>
            <a:picLocks noChangeAspect="1"/>
          </p:cNvPicPr>
          <p:nvPr/>
        </p:nvPicPr>
        <p:blipFill>
          <a:blip r:embed="rId2">
            <a:extLst/>
          </a:blip>
          <a:stretch>
            <a:fillRect/>
          </a:stretch>
        </p:blipFill>
        <p:spPr>
          <a:xfrm>
            <a:off x="0" y="6558"/>
            <a:ext cx="24298440" cy="8004612"/>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12" name="Sample size determination for this study was based on results of a previous retrospective study of TAP infiltration with LB plus BUPI in women undergoing cesarean delivery.…"/>
          <p:cNvSpPr txBox="1">
            <a:spLocks noGrp="1"/>
          </p:cNvSpPr>
          <p:nvPr>
            <p:ph type="body" idx="1"/>
          </p:nvPr>
        </p:nvSpPr>
        <p:spPr>
          <a:xfrm>
            <a:off x="1135755" y="3998674"/>
            <a:ext cx="22275492" cy="6731066"/>
          </a:xfrm>
          <a:prstGeom prst="rect">
            <a:avLst/>
          </a:prstGeom>
        </p:spPr>
        <p:txBody>
          <a:bodyPr>
            <a:normAutofit/>
          </a:bodyPr>
          <a:lstStyle>
            <a:lvl1pPr marL="507873" indent="-507873" defTabSz="2267654">
              <a:spcBef>
                <a:spcPts val="2200"/>
              </a:spcBef>
              <a:defRPr sz="4092"/>
            </a:lvl1pPr>
          </a:lstStyle>
          <a:p>
            <a:pPr marL="0" indent="0">
              <a:buNone/>
            </a:pPr>
            <a:r>
              <a:rPr lang="en-US" sz="4400" dirty="0"/>
              <a:t>T</a:t>
            </a:r>
            <a:r>
              <a:rPr sz="4400" dirty="0" smtClean="0"/>
              <a:t>he </a:t>
            </a:r>
            <a:r>
              <a:rPr sz="4400" dirty="0"/>
              <a:t>position of the </a:t>
            </a:r>
            <a:r>
              <a:rPr sz="4400" dirty="0" smtClean="0"/>
              <a:t>esophagus </a:t>
            </a:r>
            <a:r>
              <a:rPr sz="4400" dirty="0"/>
              <a:t>in relation to the trachea and the cricoid cartilage </a:t>
            </a:r>
            <a:r>
              <a:rPr lang="en-US" sz="4400" dirty="0" smtClean="0"/>
              <a:t>: </a:t>
            </a:r>
            <a:r>
              <a:rPr sz="4400" dirty="0" smtClean="0"/>
              <a:t>5 categories</a:t>
            </a:r>
            <a:r>
              <a:rPr lang="en-US" sz="4400" dirty="0"/>
              <a:t/>
            </a:r>
            <a:br>
              <a:rPr lang="en-US" sz="4400" dirty="0"/>
            </a:br>
            <a:endParaRPr lang="en-US" sz="4400" dirty="0" smtClean="0"/>
          </a:p>
          <a:p>
            <a:pPr marL="0" indent="0">
              <a:buNone/>
            </a:pPr>
            <a:r>
              <a:rPr sz="4400" dirty="0" smtClean="0"/>
              <a:t>(</a:t>
            </a:r>
            <a:r>
              <a:rPr sz="4400" dirty="0"/>
              <a:t>1) </a:t>
            </a:r>
            <a:r>
              <a:rPr lang="en-US" sz="4400" dirty="0" smtClean="0"/>
              <a:t>L</a:t>
            </a:r>
            <a:r>
              <a:rPr sz="4400" dirty="0" smtClean="0"/>
              <a:t>eft </a:t>
            </a:r>
            <a:endParaRPr lang="en-US" sz="4400" dirty="0" smtClean="0"/>
          </a:p>
          <a:p>
            <a:pPr marL="0" indent="0">
              <a:buNone/>
            </a:pPr>
            <a:r>
              <a:rPr sz="4400" dirty="0" smtClean="0"/>
              <a:t>(</a:t>
            </a:r>
            <a:r>
              <a:rPr sz="4400" dirty="0"/>
              <a:t>2) </a:t>
            </a:r>
            <a:r>
              <a:rPr lang="en-US" sz="4400" dirty="0"/>
              <a:t>P</a:t>
            </a:r>
            <a:r>
              <a:rPr sz="4400" dirty="0" smtClean="0"/>
              <a:t>artial left</a:t>
            </a:r>
            <a:endParaRPr lang="en-US" sz="4400" dirty="0" smtClean="0"/>
          </a:p>
          <a:p>
            <a:pPr marL="0" indent="0">
              <a:buNone/>
            </a:pPr>
            <a:r>
              <a:rPr sz="4400" dirty="0" smtClean="0"/>
              <a:t>(</a:t>
            </a:r>
            <a:r>
              <a:rPr sz="4400" dirty="0"/>
              <a:t>3) </a:t>
            </a:r>
            <a:r>
              <a:rPr lang="en-US" sz="4400" dirty="0"/>
              <a:t>M</a:t>
            </a:r>
            <a:r>
              <a:rPr sz="4400" dirty="0" smtClean="0"/>
              <a:t>iddle</a:t>
            </a:r>
            <a:endParaRPr lang="en-US" sz="4400" dirty="0" smtClean="0"/>
          </a:p>
          <a:p>
            <a:pPr marL="0" indent="0">
              <a:buNone/>
            </a:pPr>
            <a:r>
              <a:rPr sz="4400" dirty="0" smtClean="0"/>
              <a:t>(</a:t>
            </a:r>
            <a:r>
              <a:rPr sz="4400" dirty="0"/>
              <a:t>4) </a:t>
            </a:r>
            <a:r>
              <a:rPr lang="en-US" sz="4400" dirty="0" smtClean="0"/>
              <a:t>P</a:t>
            </a:r>
            <a:r>
              <a:rPr sz="4400" dirty="0" smtClean="0"/>
              <a:t>artial right</a:t>
            </a:r>
            <a:endParaRPr lang="en-US" sz="4400" dirty="0" smtClean="0"/>
          </a:p>
          <a:p>
            <a:pPr marL="0" indent="0">
              <a:buNone/>
            </a:pPr>
            <a:r>
              <a:rPr sz="4400" dirty="0" smtClean="0"/>
              <a:t>(</a:t>
            </a:r>
            <a:r>
              <a:rPr sz="4400" dirty="0"/>
              <a:t>5) </a:t>
            </a:r>
            <a:r>
              <a:rPr lang="en-US" sz="4400" dirty="0"/>
              <a:t>R</a:t>
            </a:r>
            <a:r>
              <a:rPr sz="4400" dirty="0" smtClean="0"/>
              <a:t>ight</a:t>
            </a:r>
            <a:endParaRPr sz="4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15" name="Sample size determination for this study was based on results of a previous retrospective study of TAP infiltration with LB plus BUPI in women undergoing cesarean delivery.…"/>
          <p:cNvSpPr txBox="1">
            <a:spLocks noGrp="1"/>
          </p:cNvSpPr>
          <p:nvPr>
            <p:ph type="body" idx="1"/>
          </p:nvPr>
        </p:nvSpPr>
        <p:spPr>
          <a:xfrm>
            <a:off x="1029115" y="2918652"/>
            <a:ext cx="22187908" cy="9738060"/>
          </a:xfrm>
          <a:prstGeom prst="rect">
            <a:avLst/>
          </a:prstGeom>
        </p:spPr>
        <p:txBody>
          <a:bodyPr>
            <a:normAutofit/>
          </a:bodyPr>
          <a:lstStyle/>
          <a:p>
            <a:r>
              <a:rPr dirty="0" smtClean="0"/>
              <a:t>After </a:t>
            </a:r>
            <a:r>
              <a:rPr dirty="0"/>
              <a:t>the ultrasound examination, the effect of the allocated maneuver on manual bag-mask ventilation was evaluated. </a:t>
            </a:r>
            <a:endParaRPr lang="en-US" dirty="0" smtClean="0"/>
          </a:p>
          <a:p>
            <a:r>
              <a:rPr dirty="0" smtClean="0"/>
              <a:t>In </a:t>
            </a:r>
            <a:r>
              <a:rPr dirty="0"/>
              <a:t>the paratracheal group, a pressure of 30 N against the vertebral body was applied by the researcher’s thumb, at the left side of patient’s </a:t>
            </a:r>
            <a:r>
              <a:rPr dirty="0" smtClean="0"/>
              <a:t>trachea</a:t>
            </a:r>
            <a:r>
              <a:rPr dirty="0"/>
              <a:t>, immediately above the left clavicle and medial to the sternocleidomastoid muscle</a:t>
            </a:r>
            <a:r>
              <a:rPr dirty="0" smtClean="0"/>
              <a:t>.</a:t>
            </a:r>
            <a:endParaRPr lang="en-US" dirty="0" smtClean="0"/>
          </a:p>
          <a:p>
            <a:r>
              <a:rPr lang="en-US" dirty="0" smtClean="0"/>
              <a:t>In </a:t>
            </a:r>
            <a:r>
              <a:rPr lang="en-US" dirty="0"/>
              <a:t>the cricoid group, cricoid pressure was applied with a single</a:t>
            </a:r>
            <a:r>
              <a:rPr lang="en-US" dirty="0" smtClean="0"/>
              <a:t>-handed </a:t>
            </a:r>
            <a:r>
              <a:rPr lang="en-US" dirty="0"/>
              <a:t>3-finger maneuver.</a:t>
            </a:r>
          </a:p>
          <a:p>
            <a:r>
              <a:rPr lang="en-US" dirty="0"/>
              <a:t>The group allocation was maintained throughout the study period. </a:t>
            </a:r>
          </a:p>
          <a:p>
            <a:r>
              <a:rPr lang="en-US" dirty="0"/>
              <a:t>In both groups, the chosen maneuver was initiated based on viewing real-time images of the target area. </a:t>
            </a:r>
          </a:p>
          <a:p>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18" name="Sample size determination for this study was based on results of a previous retrospective study of TAP infiltration with LB plus BUPI in women undergoing cesarean delivery.…"/>
          <p:cNvSpPr txBox="1">
            <a:spLocks noGrp="1"/>
          </p:cNvSpPr>
          <p:nvPr>
            <p:ph type="body" idx="1"/>
          </p:nvPr>
        </p:nvSpPr>
        <p:spPr>
          <a:xfrm>
            <a:off x="656882" y="2918653"/>
            <a:ext cx="22560141" cy="7000882"/>
          </a:xfrm>
          <a:prstGeom prst="rect">
            <a:avLst/>
          </a:prstGeom>
        </p:spPr>
        <p:txBody>
          <a:bodyPr>
            <a:normAutofit/>
          </a:bodyPr>
          <a:lstStyle>
            <a:lvl1pPr marL="469645" indent="-469645" defTabSz="2096970">
              <a:spcBef>
                <a:spcPts val="2000"/>
              </a:spcBef>
              <a:defRPr sz="3784"/>
            </a:lvl1pPr>
          </a:lstStyle>
          <a:p>
            <a:r>
              <a:rPr sz="4000" dirty="0" smtClean="0"/>
              <a:t>While </a:t>
            </a:r>
            <a:r>
              <a:rPr sz="4000" dirty="0"/>
              <a:t>applying the allocated intervention, ease of manual bag-mask ventilation was graded using a 4-point scale: </a:t>
            </a:r>
            <a:r>
              <a:rPr lang="en-US" sz="4000" dirty="0" smtClean="0"/>
              <a:t/>
            </a:r>
            <a:br>
              <a:rPr lang="en-US" sz="4000" dirty="0" smtClean="0"/>
            </a:br>
            <a:r>
              <a:rPr lang="en-US" sz="4000" dirty="0" smtClean="0"/>
              <a:t/>
            </a:r>
            <a:br>
              <a:rPr lang="en-US" sz="4000" dirty="0" smtClean="0"/>
            </a:br>
            <a:r>
              <a:rPr sz="4000" dirty="0" smtClean="0"/>
              <a:t>(</a:t>
            </a:r>
            <a:r>
              <a:rPr sz="4000" dirty="0"/>
              <a:t>1) </a:t>
            </a:r>
            <a:r>
              <a:rPr lang="en-US" sz="4000" dirty="0" smtClean="0"/>
              <a:t>E</a:t>
            </a:r>
            <a:r>
              <a:rPr sz="4000" dirty="0" smtClean="0"/>
              <a:t>asy </a:t>
            </a:r>
            <a:r>
              <a:rPr lang="en-US" sz="4000" dirty="0" smtClean="0"/>
              <a:t/>
            </a:r>
            <a:br>
              <a:rPr lang="en-US" sz="4000" dirty="0" smtClean="0"/>
            </a:br>
            <a:r>
              <a:rPr lang="en-US" sz="4000" dirty="0" smtClean="0"/>
              <a:t/>
            </a:r>
            <a:br>
              <a:rPr lang="en-US" sz="4000" dirty="0" smtClean="0"/>
            </a:br>
            <a:r>
              <a:rPr sz="4000" dirty="0" smtClean="0"/>
              <a:t>(</a:t>
            </a:r>
            <a:r>
              <a:rPr sz="4000" dirty="0"/>
              <a:t>2) </a:t>
            </a:r>
            <a:r>
              <a:rPr lang="en-US" sz="4000" dirty="0" smtClean="0"/>
              <a:t>M</a:t>
            </a:r>
            <a:r>
              <a:rPr sz="4000" dirty="0" smtClean="0"/>
              <a:t>oderate </a:t>
            </a:r>
            <a:r>
              <a:rPr lang="en-US" sz="4000" dirty="0" smtClean="0"/>
              <a:t/>
            </a:r>
            <a:br>
              <a:rPr lang="en-US" sz="4000" dirty="0" smtClean="0"/>
            </a:br>
            <a:r>
              <a:rPr lang="en-US" sz="4000" dirty="0" smtClean="0"/>
              <a:t/>
            </a:r>
            <a:br>
              <a:rPr lang="en-US" sz="4000" dirty="0" smtClean="0"/>
            </a:br>
            <a:r>
              <a:rPr sz="4000" dirty="0" smtClean="0"/>
              <a:t>(</a:t>
            </a:r>
            <a:r>
              <a:rPr sz="4000" dirty="0"/>
              <a:t>3) </a:t>
            </a:r>
            <a:r>
              <a:rPr lang="en-US" sz="4000" dirty="0" smtClean="0"/>
              <a:t>D</a:t>
            </a:r>
            <a:r>
              <a:rPr sz="4000" dirty="0" smtClean="0"/>
              <a:t>ifficult </a:t>
            </a:r>
            <a:r>
              <a:rPr lang="en-US" sz="4000" dirty="0" smtClean="0"/>
              <a:t/>
            </a:r>
            <a:br>
              <a:rPr lang="en-US" sz="4000" dirty="0" smtClean="0"/>
            </a:br>
            <a:r>
              <a:rPr lang="en-US" sz="4000" dirty="0" smtClean="0"/>
              <a:t/>
            </a:r>
            <a:br>
              <a:rPr lang="en-US" sz="4000" dirty="0" smtClean="0"/>
            </a:br>
            <a:r>
              <a:rPr sz="4000" dirty="0" smtClean="0"/>
              <a:t>(</a:t>
            </a:r>
            <a:r>
              <a:rPr sz="4000" dirty="0"/>
              <a:t>4) </a:t>
            </a:r>
            <a:r>
              <a:rPr lang="en-US" sz="4000" dirty="0"/>
              <a:t>I</a:t>
            </a:r>
            <a:r>
              <a:rPr sz="4000" dirty="0" smtClean="0"/>
              <a:t>mpossible</a:t>
            </a:r>
            <a:endParaRPr sz="4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21" name="Sample size determination for this study was based on results of a previous retrospective study of TAP infiltration with LB plus BUPI in women undergoing cesarean delivery.…"/>
          <p:cNvSpPr txBox="1">
            <a:spLocks noGrp="1"/>
          </p:cNvSpPr>
          <p:nvPr>
            <p:ph type="body" idx="1"/>
          </p:nvPr>
        </p:nvSpPr>
        <p:spPr>
          <a:xfrm>
            <a:off x="919635" y="2633984"/>
            <a:ext cx="22800998" cy="9190626"/>
          </a:xfrm>
          <a:prstGeom prst="rect">
            <a:avLst/>
          </a:prstGeom>
        </p:spPr>
        <p:txBody>
          <a:bodyPr>
            <a:normAutofit/>
          </a:bodyPr>
          <a:lstStyle>
            <a:lvl1pPr marL="480568" indent="-480568" defTabSz="2145737">
              <a:spcBef>
                <a:spcPts val="2100"/>
              </a:spcBef>
              <a:defRPr sz="3872"/>
            </a:lvl1pPr>
          </a:lstStyle>
          <a:p>
            <a:r>
              <a:rPr sz="4800" dirty="0" smtClean="0"/>
              <a:t>Thereafter</a:t>
            </a:r>
            <a:r>
              <a:rPr sz="4800" dirty="0"/>
              <a:t>, after the allocated maneuver was released, mechanical ventilation was applied with a facemask. </a:t>
            </a:r>
            <a:endParaRPr lang="en-US" sz="4800" dirty="0" smtClean="0"/>
          </a:p>
          <a:p>
            <a:r>
              <a:rPr sz="4800" dirty="0" smtClean="0"/>
              <a:t>Change </a:t>
            </a:r>
            <a:r>
              <a:rPr sz="4800" dirty="0"/>
              <a:t>in expired </a:t>
            </a:r>
            <a:r>
              <a:rPr lang="en-US" sz="4800" dirty="0" smtClean="0"/>
              <a:t>TV</a:t>
            </a:r>
            <a:r>
              <a:rPr sz="4800" dirty="0" smtClean="0"/>
              <a:t> </a:t>
            </a:r>
            <a:r>
              <a:rPr sz="4800" dirty="0"/>
              <a:t>and </a:t>
            </a:r>
            <a:r>
              <a:rPr sz="4800" dirty="0" smtClean="0"/>
              <a:t>PIP</a:t>
            </a:r>
            <a:r>
              <a:rPr sz="4800" dirty="0"/>
              <a:t>) was recorded to evaluate airway obstruction. </a:t>
            </a:r>
            <a:endParaRPr lang="en-US" sz="4800" dirty="0" smtClean="0"/>
          </a:p>
          <a:p>
            <a:r>
              <a:rPr sz="4800" dirty="0" smtClean="0"/>
              <a:t>Mechanical </a:t>
            </a:r>
            <a:r>
              <a:rPr sz="4800" dirty="0"/>
              <a:t>ventilation </a:t>
            </a:r>
            <a:r>
              <a:rPr lang="en-US" sz="4800" dirty="0" smtClean="0"/>
              <a:t>: VCV </a:t>
            </a:r>
            <a:r>
              <a:rPr sz="4800" dirty="0" smtClean="0"/>
              <a:t>mode </a:t>
            </a:r>
            <a:r>
              <a:rPr lang="en-US" sz="4800" dirty="0" smtClean="0"/>
              <a:t>: TV</a:t>
            </a:r>
            <a:r>
              <a:rPr sz="4800" dirty="0" smtClean="0"/>
              <a:t> </a:t>
            </a:r>
            <a:r>
              <a:rPr sz="4800" dirty="0"/>
              <a:t>of 8 </a:t>
            </a:r>
            <a:r>
              <a:rPr sz="4800" dirty="0" smtClean="0"/>
              <a:t>mL</a:t>
            </a:r>
            <a:r>
              <a:rPr lang="en-US" sz="4800" dirty="0" smtClean="0"/>
              <a:t>/</a:t>
            </a:r>
            <a:r>
              <a:rPr sz="4800" dirty="0" smtClean="0"/>
              <a:t>kg, </a:t>
            </a:r>
            <a:r>
              <a:rPr lang="en-US" sz="4800" dirty="0" smtClean="0"/>
              <a:t>RR</a:t>
            </a:r>
            <a:r>
              <a:rPr sz="4800" dirty="0" smtClean="0"/>
              <a:t> </a:t>
            </a:r>
            <a:r>
              <a:rPr sz="4800" dirty="0"/>
              <a:t>12 </a:t>
            </a:r>
            <a:r>
              <a:rPr lang="en-US" sz="4800" dirty="0" smtClean="0"/>
              <a:t>/min </a:t>
            </a:r>
            <a:r>
              <a:rPr sz="4800" dirty="0" smtClean="0"/>
              <a:t>, </a:t>
            </a:r>
            <a:r>
              <a:rPr lang="en-US" sz="4800" dirty="0" smtClean="0"/>
              <a:t>PEEP </a:t>
            </a:r>
            <a:r>
              <a:rPr sz="4800" dirty="0" smtClean="0"/>
              <a:t>5 </a:t>
            </a:r>
            <a:r>
              <a:rPr sz="4800" dirty="0"/>
              <a:t>cm H2O, and an </a:t>
            </a:r>
            <a:r>
              <a:rPr lang="en-US" sz="4800" dirty="0" smtClean="0"/>
              <a:t>I:E=</a:t>
            </a:r>
            <a:r>
              <a:rPr sz="4800" dirty="0" smtClean="0"/>
              <a:t>1</a:t>
            </a:r>
            <a:r>
              <a:rPr sz="4800" dirty="0"/>
              <a:t>:2, with 6% sevoflurane with oxygen. </a:t>
            </a:r>
            <a:endParaRPr lang="en-US" sz="4800" dirty="0" smtClean="0"/>
          </a:p>
          <a:p>
            <a:r>
              <a:rPr sz="4800" dirty="0" smtClean="0"/>
              <a:t>The </a:t>
            </a:r>
            <a:r>
              <a:rPr sz="4800" dirty="0"/>
              <a:t>facemask was held using a 2-handed technique. </a:t>
            </a:r>
            <a:endParaRPr lang="en-US" sz="48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21" name="Sample size determination for this study was based on results of a previous retrospective study of TAP infiltration with LB plus BUPI in women undergoing cesarean delivery.…"/>
          <p:cNvSpPr txBox="1">
            <a:spLocks noGrp="1"/>
          </p:cNvSpPr>
          <p:nvPr>
            <p:ph type="body" idx="1"/>
          </p:nvPr>
        </p:nvSpPr>
        <p:spPr>
          <a:xfrm>
            <a:off x="766362" y="2633984"/>
            <a:ext cx="22954271" cy="9628573"/>
          </a:xfrm>
          <a:prstGeom prst="rect">
            <a:avLst/>
          </a:prstGeom>
        </p:spPr>
        <p:txBody>
          <a:bodyPr>
            <a:normAutofit/>
          </a:bodyPr>
          <a:lstStyle>
            <a:lvl1pPr marL="480568" indent="-480568" defTabSz="2145737">
              <a:spcBef>
                <a:spcPts val="2100"/>
              </a:spcBef>
              <a:defRPr sz="3872"/>
            </a:lvl1pPr>
          </a:lstStyle>
          <a:p>
            <a:r>
              <a:rPr sz="4800" dirty="0" smtClean="0"/>
              <a:t>After </a:t>
            </a:r>
            <a:r>
              <a:rPr sz="4800" dirty="0"/>
              <a:t>baseline expired tidal volume and PIP had been recorded, the ventilatory parameters were recorded while applying the allocated intervention. </a:t>
            </a:r>
            <a:endParaRPr lang="en-US" sz="4800" dirty="0" smtClean="0"/>
          </a:p>
          <a:p>
            <a:r>
              <a:rPr sz="4800" dirty="0" smtClean="0"/>
              <a:t>All </a:t>
            </a:r>
            <a:r>
              <a:rPr sz="4800" dirty="0"/>
              <a:t>ventilatory parameters were recorded once they had reached a steady state</a:t>
            </a:r>
            <a:r>
              <a:rPr sz="4800" dirty="0" smtClean="0"/>
              <a:t>.</a:t>
            </a:r>
            <a:endParaRPr lang="en-US" sz="4800" dirty="0" smtClean="0"/>
          </a:p>
          <a:p>
            <a:r>
              <a:rPr lang="en-US" sz="4800" dirty="0"/>
              <a:t>Subsequently, the effect of the maneuver on the LV view was evaluated. </a:t>
            </a:r>
          </a:p>
          <a:p>
            <a:r>
              <a:rPr lang="en-US" sz="4800" dirty="0"/>
              <a:t>The effect of each maneuver was defined as the incidence of deteriorated </a:t>
            </a:r>
            <a:r>
              <a:rPr lang="en-US" sz="4800" dirty="0" err="1"/>
              <a:t>glottic</a:t>
            </a:r>
            <a:r>
              <a:rPr lang="en-US" sz="4800" dirty="0"/>
              <a:t> view during direct laryngoscopy using the allocated maneuver, compared to the view without the maneuver</a:t>
            </a:r>
            <a:endParaRPr sz="4800" dirty="0"/>
          </a:p>
        </p:txBody>
      </p:sp>
    </p:spTree>
    <p:extLst>
      <p:ext uri="{BB962C8B-B14F-4D97-AF65-F5344CB8AC3E}">
        <p14:creationId xmlns:p14="http://schemas.microsoft.com/office/powerpoint/2010/main" val="33045252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3"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24" name="Sample size determination for this study was based on results of a previous retrospective study of TAP infiltration with LB plus BUPI in women undergoing cesarean delivery.…"/>
          <p:cNvSpPr txBox="1">
            <a:spLocks noGrp="1"/>
          </p:cNvSpPr>
          <p:nvPr>
            <p:ph type="body" idx="1"/>
          </p:nvPr>
        </p:nvSpPr>
        <p:spPr>
          <a:xfrm>
            <a:off x="963427" y="2918652"/>
            <a:ext cx="22447820" cy="9606675"/>
          </a:xfrm>
          <a:prstGeom prst="rect">
            <a:avLst/>
          </a:prstGeom>
        </p:spPr>
        <p:txBody>
          <a:bodyPr>
            <a:normAutofit/>
          </a:bodyPr>
          <a:lstStyle>
            <a:lvl1pPr marL="393192" indent="-393192" defTabSz="1755603">
              <a:spcBef>
                <a:spcPts val="1700"/>
              </a:spcBef>
              <a:defRPr sz="3168"/>
            </a:lvl1pPr>
          </a:lstStyle>
          <a:p>
            <a:r>
              <a:rPr sz="3600" dirty="0" smtClean="0"/>
              <a:t>Subsequently</a:t>
            </a:r>
            <a:r>
              <a:rPr sz="3600" dirty="0"/>
              <a:t>, the effect of the maneuver on the </a:t>
            </a:r>
            <a:r>
              <a:rPr lang="en-US" sz="3600" dirty="0" smtClean="0"/>
              <a:t>LV </a:t>
            </a:r>
            <a:r>
              <a:rPr sz="3600" dirty="0" smtClean="0"/>
              <a:t>view </a:t>
            </a:r>
            <a:r>
              <a:rPr sz="3600" dirty="0"/>
              <a:t>was evaluated. </a:t>
            </a:r>
            <a:endParaRPr lang="en-US" sz="3600" dirty="0" smtClean="0"/>
          </a:p>
          <a:p>
            <a:r>
              <a:rPr sz="3600" dirty="0" smtClean="0"/>
              <a:t>The </a:t>
            </a:r>
            <a:r>
              <a:rPr sz="3600" dirty="0"/>
              <a:t>effect of each maneuver was defined as the incidence of </a:t>
            </a:r>
            <a:r>
              <a:rPr sz="3600" dirty="0" smtClean="0"/>
              <a:t>deteriorated </a:t>
            </a:r>
            <a:r>
              <a:rPr sz="3600" dirty="0"/>
              <a:t>glottic view during direct laryngoscopy using the allocated maneuver, compared to the view </a:t>
            </a:r>
            <a:r>
              <a:rPr sz="3600" dirty="0" smtClean="0"/>
              <a:t>without </a:t>
            </a:r>
            <a:r>
              <a:rPr sz="3600" dirty="0"/>
              <a:t>the maneuver. </a:t>
            </a:r>
            <a:endParaRPr lang="en-US" sz="3600" dirty="0" smtClean="0"/>
          </a:p>
          <a:p>
            <a:r>
              <a:rPr sz="3600" dirty="0" smtClean="0"/>
              <a:t>Initially</a:t>
            </a:r>
            <a:r>
              <a:rPr sz="3600" dirty="0"/>
              <a:t>, sequential glottic views with and without an allocated maneuver were </a:t>
            </a:r>
            <a:r>
              <a:rPr sz="3600" dirty="0" smtClean="0"/>
              <a:t>evaluated </a:t>
            </a:r>
            <a:r>
              <a:rPr sz="3600" dirty="0"/>
              <a:t>using the modified Cormack–Lehane grade for the primary end point, which subdivides grade 2 of the original Cormack–Lehane grade into grades 2a and 2b (2a, partial view of glottis; 2b, only </a:t>
            </a:r>
            <a:r>
              <a:rPr sz="3600" dirty="0" smtClean="0"/>
              <a:t>arytenoid </a:t>
            </a:r>
            <a:r>
              <a:rPr sz="3600" dirty="0"/>
              <a:t>cartilages evident) and percentage of glottic opening (POGO) score for a secondary end point, to increase the sensitivity for laryngoscopic view </a:t>
            </a:r>
            <a:r>
              <a:rPr sz="3600" dirty="0" smtClean="0"/>
              <a:t>deterioratio</a:t>
            </a:r>
            <a:r>
              <a:rPr lang="en-US" sz="3600" dirty="0" smtClean="0"/>
              <a:t>n</a:t>
            </a:r>
            <a:r>
              <a:rPr sz="3600" dirty="0" smtClean="0"/>
              <a:t>.</a:t>
            </a:r>
            <a:endParaRPr lang="en-US" sz="3600" dirty="0"/>
          </a:p>
          <a:p>
            <a:r>
              <a:rPr sz="3600" dirty="0" smtClean="0"/>
              <a:t>As </a:t>
            </a:r>
            <a:r>
              <a:rPr sz="3600" dirty="0"/>
              <a:t>a primary end point, the change in modified Cormack–Lehane grade was categorized into binary values for noninferiority assessment: “worsened” and “not worsened.” “Worsened” Cormack–Lehane grade was defined as a decrease of glottic exposure, for example, grade 1 </a:t>
            </a:r>
            <a:r>
              <a:rPr sz="3600" dirty="0" smtClean="0"/>
              <a:t>to</a:t>
            </a:r>
            <a:r>
              <a:rPr lang="en-US" sz="3600" dirty="0" smtClean="0"/>
              <a:t> </a:t>
            </a:r>
            <a:r>
              <a:rPr sz="3600" dirty="0" smtClean="0"/>
              <a:t>grade</a:t>
            </a:r>
            <a:r>
              <a:rPr lang="en-US" sz="3600" dirty="0" smtClean="0"/>
              <a:t> </a:t>
            </a:r>
            <a:r>
              <a:rPr sz="3600" dirty="0" smtClean="0"/>
              <a:t>2a</a:t>
            </a:r>
            <a:r>
              <a:rPr sz="3600" dirty="0"/>
              <a:t>,2b,3,or4,</a:t>
            </a:r>
            <a:r>
              <a:rPr sz="3600" dirty="0" smtClean="0"/>
              <a:t>or</a:t>
            </a:r>
            <a:r>
              <a:rPr lang="en-US" sz="3600" dirty="0" smtClean="0"/>
              <a:t> </a:t>
            </a:r>
            <a:r>
              <a:rPr sz="3600" dirty="0" smtClean="0"/>
              <a:t>grade</a:t>
            </a:r>
            <a:r>
              <a:rPr lang="en-US" sz="3600" dirty="0" smtClean="0"/>
              <a:t> </a:t>
            </a:r>
            <a:r>
              <a:rPr sz="3600" dirty="0" smtClean="0"/>
              <a:t>2a</a:t>
            </a:r>
            <a:r>
              <a:rPr lang="en-US" sz="3600" dirty="0" smtClean="0"/>
              <a:t> </a:t>
            </a:r>
            <a:r>
              <a:rPr sz="3600" dirty="0" smtClean="0"/>
              <a:t>to</a:t>
            </a:r>
            <a:r>
              <a:rPr lang="en-US" sz="3600" dirty="0" smtClean="0"/>
              <a:t> </a:t>
            </a:r>
            <a:r>
              <a:rPr sz="3600" dirty="0" smtClean="0"/>
              <a:t>2b,</a:t>
            </a:r>
            <a:r>
              <a:rPr lang="en-US" sz="3600" dirty="0" smtClean="0"/>
              <a:t> </a:t>
            </a:r>
            <a:r>
              <a:rPr sz="3600" dirty="0" smtClean="0"/>
              <a:t>3</a:t>
            </a:r>
            <a:r>
              <a:rPr sz="3600" dirty="0"/>
              <a:t>,</a:t>
            </a:r>
            <a:r>
              <a:rPr sz="3600" dirty="0" smtClean="0"/>
              <a:t>or</a:t>
            </a:r>
            <a:r>
              <a:rPr lang="en-US" sz="3600" dirty="0" smtClean="0"/>
              <a:t> </a:t>
            </a:r>
            <a:r>
              <a:rPr sz="3600" dirty="0" smtClean="0"/>
              <a:t>4.</a:t>
            </a:r>
            <a:endParaRPr lang="en-US" sz="3600" dirty="0" smtClean="0"/>
          </a:p>
          <a:p>
            <a:r>
              <a:rPr sz="3600" dirty="0" smtClean="0"/>
              <a:t>We </a:t>
            </a:r>
            <a:r>
              <a:rPr sz="3600" dirty="0"/>
              <a:t>used a binary outcome because we were interested in whether the maneuvers deteriorate laryngoscopic view or not. </a:t>
            </a:r>
            <a:endParaRPr lang="en-US" sz="3600" dirty="0" smtClean="0"/>
          </a:p>
          <a:p>
            <a:r>
              <a:rPr sz="3600" dirty="0" smtClean="0"/>
              <a:t>In </a:t>
            </a:r>
            <a:r>
              <a:rPr sz="3600" dirty="0"/>
              <a:t>addition, the change in POGO score was also recorded.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24" name="Sample size determination for this study was based on results of a previous retrospective study of TAP infiltration with LB plus BUPI in women undergoing cesarean delivery.…"/>
          <p:cNvSpPr txBox="1">
            <a:spLocks noGrp="1"/>
          </p:cNvSpPr>
          <p:nvPr>
            <p:ph type="body" idx="1"/>
          </p:nvPr>
        </p:nvSpPr>
        <p:spPr>
          <a:xfrm>
            <a:off x="963427" y="2918652"/>
            <a:ext cx="22447820" cy="9606675"/>
          </a:xfrm>
          <a:prstGeom prst="rect">
            <a:avLst/>
          </a:prstGeom>
        </p:spPr>
        <p:txBody>
          <a:bodyPr>
            <a:normAutofit/>
          </a:bodyPr>
          <a:lstStyle>
            <a:lvl1pPr marL="393192" indent="-393192" defTabSz="1755603">
              <a:spcBef>
                <a:spcPts val="1700"/>
              </a:spcBef>
              <a:defRPr sz="3168"/>
            </a:lvl1pPr>
          </a:lstStyle>
          <a:p>
            <a:endParaRPr sz="3600" dirty="0"/>
          </a:p>
        </p:txBody>
      </p:sp>
      <p:pic>
        <p:nvPicPr>
          <p:cNvPr id="5" name="Picture 4" descr="Modified-Cormack-Lehane-grading-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99" y="-19620"/>
            <a:ext cx="22553096" cy="13844475"/>
          </a:xfrm>
          <a:prstGeom prst="rect">
            <a:avLst/>
          </a:prstGeom>
        </p:spPr>
      </p:pic>
    </p:spTree>
    <p:extLst>
      <p:ext uri="{BB962C8B-B14F-4D97-AF65-F5344CB8AC3E}">
        <p14:creationId xmlns:p14="http://schemas.microsoft.com/office/powerpoint/2010/main" val="75259526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27" name="Sample size determination for this study was based on results of a previous retrospective study of TAP infiltration with LB plus BUPI in women undergoing cesarean delivery.…"/>
          <p:cNvSpPr txBox="1">
            <a:spLocks noGrp="1"/>
          </p:cNvSpPr>
          <p:nvPr>
            <p:ph type="body" idx="1"/>
          </p:nvPr>
        </p:nvSpPr>
        <p:spPr>
          <a:xfrm>
            <a:off x="810154" y="2918651"/>
            <a:ext cx="22406869" cy="9606675"/>
          </a:xfrm>
          <a:prstGeom prst="rect">
            <a:avLst/>
          </a:prstGeom>
        </p:spPr>
        <p:txBody>
          <a:bodyPr>
            <a:noAutofit/>
          </a:bodyPr>
          <a:lstStyle>
            <a:lvl1pPr marL="404113" indent="-404113" defTabSz="1804370">
              <a:spcBef>
                <a:spcPts val="1700"/>
              </a:spcBef>
              <a:defRPr sz="3256"/>
            </a:lvl1pPr>
          </a:lstStyle>
          <a:p>
            <a:r>
              <a:rPr sz="4400" dirty="0" smtClean="0"/>
              <a:t>As </a:t>
            </a:r>
            <a:r>
              <a:rPr sz="4400" dirty="0"/>
              <a:t>POGO score was recorded by a 10% interval, a decrease of POGO score ≥10% was recorded as “worsened.” </a:t>
            </a:r>
            <a:endParaRPr lang="en-US" sz="4400" dirty="0" smtClean="0"/>
          </a:p>
          <a:p>
            <a:r>
              <a:rPr sz="4400" dirty="0" smtClean="0"/>
              <a:t>After </a:t>
            </a:r>
            <a:r>
              <a:rPr sz="4400" dirty="0"/>
              <a:t>evaluating the laryngoscopic view, tracheal intubation was </a:t>
            </a:r>
            <a:r>
              <a:rPr sz="4400" dirty="0" smtClean="0"/>
              <a:t>conducted </a:t>
            </a:r>
            <a:r>
              <a:rPr sz="4400" dirty="0"/>
              <a:t>during the application of each intervention. </a:t>
            </a:r>
            <a:endParaRPr lang="en-US" sz="4400" dirty="0" smtClean="0"/>
          </a:p>
          <a:p>
            <a:r>
              <a:rPr sz="4400" dirty="0" smtClean="0"/>
              <a:t>Tube </a:t>
            </a:r>
            <a:r>
              <a:rPr sz="4400" dirty="0"/>
              <a:t>resistance while advancing the tracheal tube through the glottis was evaluated on a 4-point scale: </a:t>
            </a:r>
            <a:r>
              <a:rPr lang="en-US" sz="4400" dirty="0" smtClean="0"/>
              <a:t/>
            </a:r>
            <a:br>
              <a:rPr lang="en-US" sz="4400" dirty="0" smtClean="0"/>
            </a:br>
            <a:r>
              <a:rPr lang="en-US" sz="4400" dirty="0" smtClean="0"/>
              <a:t>	- S</a:t>
            </a:r>
            <a:r>
              <a:rPr sz="4400" dirty="0" smtClean="0"/>
              <a:t>light</a:t>
            </a:r>
            <a:r>
              <a:rPr lang="en-US" sz="4400" dirty="0" smtClean="0"/>
              <a:t> </a:t>
            </a:r>
            <a:br>
              <a:rPr lang="en-US" sz="4400" dirty="0" smtClean="0"/>
            </a:br>
            <a:r>
              <a:rPr lang="en-US" sz="4400" dirty="0" smtClean="0"/>
              <a:t>	- M</a:t>
            </a:r>
            <a:r>
              <a:rPr sz="4400" dirty="0" smtClean="0"/>
              <a:t>oderate</a:t>
            </a:r>
            <a:r>
              <a:rPr lang="en-US" sz="4400" dirty="0" smtClean="0"/>
              <a:t> </a:t>
            </a:r>
            <a:br>
              <a:rPr lang="en-US" sz="4400" dirty="0" smtClean="0"/>
            </a:br>
            <a:r>
              <a:rPr lang="en-US" sz="4400" dirty="0" smtClean="0"/>
              <a:t>	- S</a:t>
            </a:r>
            <a:r>
              <a:rPr sz="4400" dirty="0" smtClean="0"/>
              <a:t>evere</a:t>
            </a:r>
            <a:r>
              <a:rPr lang="en-US" sz="4400" dirty="0" smtClean="0"/>
              <a:t/>
            </a:r>
            <a:br>
              <a:rPr lang="en-US" sz="4400" dirty="0" smtClean="0"/>
            </a:br>
            <a:r>
              <a:rPr lang="en-US" sz="4400" dirty="0" smtClean="0"/>
              <a:t>	- Ob</a:t>
            </a:r>
            <a:r>
              <a:rPr sz="4400" dirty="0" smtClean="0"/>
              <a:t>structed </a:t>
            </a:r>
            <a:endParaRPr lang="en-US" sz="4400" dirty="0" smtClean="0"/>
          </a:p>
          <a:p>
            <a:r>
              <a:rPr sz="4400" dirty="0" smtClean="0"/>
              <a:t>The </a:t>
            </a:r>
            <a:r>
              <a:rPr sz="4400" dirty="0"/>
              <a:t>ease of tracheal intubation was also evaluated using a 4-point scale: </a:t>
            </a:r>
            <a:r>
              <a:rPr lang="en-US" sz="4400" dirty="0" smtClean="0"/>
              <a:t/>
            </a:r>
            <a:br>
              <a:rPr lang="en-US" sz="4400" dirty="0" smtClean="0"/>
            </a:br>
            <a:r>
              <a:rPr lang="en-US" sz="4400" dirty="0" smtClean="0"/>
              <a:t>	- </a:t>
            </a:r>
            <a:r>
              <a:rPr lang="en-US" sz="4400" dirty="0"/>
              <a:t>E</a:t>
            </a:r>
            <a:r>
              <a:rPr sz="4400" dirty="0" smtClean="0"/>
              <a:t>asy </a:t>
            </a:r>
            <a:r>
              <a:rPr lang="en-US" sz="4400" dirty="0" smtClean="0"/>
              <a:t/>
            </a:r>
            <a:br>
              <a:rPr lang="en-US" sz="4400" dirty="0" smtClean="0"/>
            </a:br>
            <a:r>
              <a:rPr lang="en-US" sz="4400" dirty="0" smtClean="0"/>
              <a:t>	- </a:t>
            </a:r>
            <a:r>
              <a:rPr lang="en-US" sz="4400" dirty="0"/>
              <a:t>M</a:t>
            </a:r>
            <a:r>
              <a:rPr sz="4400" dirty="0" smtClean="0"/>
              <a:t>oderate </a:t>
            </a:r>
            <a:r>
              <a:rPr lang="en-US" sz="4400" dirty="0" smtClean="0"/>
              <a:t/>
            </a:r>
            <a:br>
              <a:rPr lang="en-US" sz="4400" dirty="0" smtClean="0"/>
            </a:br>
            <a:r>
              <a:rPr lang="en-US" sz="4400" dirty="0" smtClean="0"/>
              <a:t>	- </a:t>
            </a:r>
            <a:r>
              <a:rPr lang="en-US" sz="4400" dirty="0"/>
              <a:t>D</a:t>
            </a:r>
            <a:r>
              <a:rPr sz="4400" dirty="0" smtClean="0"/>
              <a:t>ifficult</a:t>
            </a:r>
            <a:r>
              <a:rPr lang="en-US" sz="4400" dirty="0" smtClean="0"/>
              <a:t/>
            </a:r>
            <a:br>
              <a:rPr lang="en-US" sz="4400" dirty="0" smtClean="0"/>
            </a:br>
            <a:r>
              <a:rPr lang="en-US" sz="4400" dirty="0" smtClean="0"/>
              <a:t>	- </a:t>
            </a:r>
            <a:r>
              <a:rPr lang="en-US" sz="4400" dirty="0"/>
              <a:t>I</a:t>
            </a:r>
            <a:r>
              <a:rPr sz="4400" dirty="0" smtClean="0"/>
              <a:t>mpossible</a:t>
            </a:r>
            <a:endParaRPr lang="en-US" sz="44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27" name="Sample size determination for this study was based on results of a previous retrospective study of TAP infiltration with LB plus BUPI in women undergoing cesarean delivery.…"/>
          <p:cNvSpPr txBox="1">
            <a:spLocks noGrp="1"/>
          </p:cNvSpPr>
          <p:nvPr>
            <p:ph type="body" idx="1"/>
          </p:nvPr>
        </p:nvSpPr>
        <p:spPr>
          <a:xfrm>
            <a:off x="1642205" y="2918652"/>
            <a:ext cx="21574818" cy="8993548"/>
          </a:xfrm>
          <a:prstGeom prst="rect">
            <a:avLst/>
          </a:prstGeom>
        </p:spPr>
        <p:txBody>
          <a:bodyPr>
            <a:noAutofit/>
          </a:bodyPr>
          <a:lstStyle>
            <a:lvl1pPr marL="404113" indent="-404113" defTabSz="1804370">
              <a:spcBef>
                <a:spcPts val="1700"/>
              </a:spcBef>
              <a:defRPr sz="3256"/>
            </a:lvl1pPr>
          </a:lstStyle>
          <a:p>
            <a:r>
              <a:rPr sz="4800" dirty="0" smtClean="0"/>
              <a:t>Also</a:t>
            </a:r>
            <a:r>
              <a:rPr sz="4800" dirty="0"/>
              <a:t>, duration of intubation was recorded. </a:t>
            </a:r>
            <a:endParaRPr lang="en-US" sz="4800" dirty="0" smtClean="0"/>
          </a:p>
          <a:p>
            <a:r>
              <a:rPr sz="4800" dirty="0" smtClean="0"/>
              <a:t>Duration </a:t>
            </a:r>
            <a:r>
              <a:rPr sz="4800" dirty="0"/>
              <a:t>of intubation was defined as the time interval between insertion of the tracheal tube into the oral cavity and the confirmation of the capnography. </a:t>
            </a:r>
            <a:endParaRPr lang="en-US" sz="4800" dirty="0" smtClean="0"/>
          </a:p>
          <a:p>
            <a:r>
              <a:rPr sz="4800" dirty="0" smtClean="0"/>
              <a:t>If </a:t>
            </a:r>
            <a:r>
              <a:rPr sz="4800" dirty="0"/>
              <a:t>the allocated maneuver was released to complete tracheal </a:t>
            </a:r>
            <a:r>
              <a:rPr sz="4800" dirty="0" smtClean="0"/>
              <a:t>intubation</a:t>
            </a:r>
            <a:r>
              <a:rPr sz="4800" dirty="0"/>
              <a:t>, the case was recorded along with the reason for release of the maneuver.</a:t>
            </a:r>
          </a:p>
        </p:txBody>
      </p:sp>
    </p:spTree>
    <p:extLst>
      <p:ext uri="{BB962C8B-B14F-4D97-AF65-F5344CB8AC3E}">
        <p14:creationId xmlns:p14="http://schemas.microsoft.com/office/powerpoint/2010/main" val="356257064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9" name="Intraoperative"/>
          <p:cNvSpPr txBox="1">
            <a:spLocks noGrp="1"/>
          </p:cNvSpPr>
          <p:nvPr>
            <p:ph type="title"/>
          </p:nvPr>
        </p:nvSpPr>
        <p:spPr>
          <a:xfrm>
            <a:off x="1465645" y="125524"/>
            <a:ext cx="21945602" cy="1727201"/>
          </a:xfrm>
          <a:prstGeom prst="rect">
            <a:avLst/>
          </a:prstGeom>
          <a:solidFill>
            <a:srgbClr val="FEE4A8"/>
          </a:solidFill>
        </p:spPr>
        <p:txBody>
          <a:bodyPr/>
          <a:lstStyle>
            <a:lvl1pPr defTabSz="2048255">
              <a:defRPr spc="-100"/>
            </a:lvl1pPr>
          </a:lstStyle>
          <a:p>
            <a:r>
              <a:t>Intraoperative</a:t>
            </a:r>
          </a:p>
        </p:txBody>
      </p:sp>
      <p:sp>
        <p:nvSpPr>
          <p:cNvPr id="330" name="Sample size determination for this study was based on results of a previous retrospective study of TAP infiltration with LB plus BUPI in women undergoing cesarean delivery.…"/>
          <p:cNvSpPr txBox="1">
            <a:spLocks noGrp="1"/>
          </p:cNvSpPr>
          <p:nvPr>
            <p:ph type="body" idx="1"/>
          </p:nvPr>
        </p:nvSpPr>
        <p:spPr>
          <a:xfrm>
            <a:off x="1465645" y="2918652"/>
            <a:ext cx="21751378" cy="6238345"/>
          </a:xfrm>
          <a:prstGeom prst="rect">
            <a:avLst/>
          </a:prstGeom>
        </p:spPr>
        <p:txBody>
          <a:bodyPr/>
          <a:lstStyle/>
          <a:p>
            <a:r>
              <a:rPr dirty="0"/>
              <a:t> The esophagus positions relative to the cricoid cartilage and trachea were categorized into binary variables to compare the anatomical suitability of compression in both regions: suitable (partial left or left in the lower-left paratracheal region; mid, partial left, or partial right in the cricoid region) or unsuitable (mid, partial right, or right in the lower-left </a:t>
            </a:r>
            <a:r>
              <a:rPr dirty="0" smtClean="0"/>
              <a:t>paratracheal </a:t>
            </a:r>
            <a:r>
              <a:rPr dirty="0"/>
              <a:t>region; left or right in the cricoid region).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Background"/>
          <p:cNvSpPr txBox="1">
            <a:spLocks noGrp="1"/>
          </p:cNvSpPr>
          <p:nvPr>
            <p:ph type="title"/>
          </p:nvPr>
        </p:nvSpPr>
        <p:spPr>
          <a:prstGeom prst="rect">
            <a:avLst/>
          </a:prstGeom>
          <a:solidFill>
            <a:srgbClr val="FEE4A8"/>
          </a:solidFill>
        </p:spPr>
        <p:txBody>
          <a:bodyPr/>
          <a:lstStyle>
            <a:lvl1pPr defTabSz="2048255">
              <a:defRPr spc="-100"/>
            </a:lvl1pPr>
          </a:lstStyle>
          <a:p>
            <a:r>
              <a:t>Background </a:t>
            </a:r>
          </a:p>
        </p:txBody>
      </p:sp>
      <p:sp>
        <p:nvSpPr>
          <p:cNvPr id="160" name="Protocols include long-acting neuraxial opioids together with scheduled acetaminophen and NSAIDs.…"/>
          <p:cNvSpPr txBox="1">
            <a:spLocks noGrp="1"/>
          </p:cNvSpPr>
          <p:nvPr>
            <p:ph type="body" idx="1"/>
          </p:nvPr>
        </p:nvSpPr>
        <p:spPr>
          <a:xfrm>
            <a:off x="1219199" y="4013200"/>
            <a:ext cx="21948578" cy="8483600"/>
          </a:xfrm>
          <a:prstGeom prst="rect">
            <a:avLst/>
          </a:prstGeom>
        </p:spPr>
        <p:txBody>
          <a:bodyPr>
            <a:normAutofit/>
          </a:bodyPr>
          <a:lstStyle/>
          <a:p>
            <a:pPr>
              <a:defRPr sz="5500"/>
            </a:pPr>
            <a:r>
              <a:rPr sz="4800" dirty="0"/>
              <a:t>T</a:t>
            </a:r>
            <a:r>
              <a:rPr sz="4800" dirty="0"/>
              <a:t>he aspiration of gastric contents is a major cause of anesthesia-related fatality and complications. </a:t>
            </a:r>
          </a:p>
          <a:p>
            <a:pPr>
              <a:defRPr sz="6000"/>
            </a:pPr>
            <a:r>
              <a:rPr sz="4800" dirty="0"/>
              <a:t>Usually, gastric regurgitation and aspiration can be prevented by preoperative fasting in surgical patients. </a:t>
            </a:r>
          </a:p>
          <a:p>
            <a:pPr>
              <a:defRPr sz="6000"/>
            </a:pPr>
            <a:r>
              <a:rPr sz="4800" dirty="0"/>
              <a:t>To avoid pulmonary aspiration in such patients, the rapid sequence induction and intubation (RSII) technique has been used. </a:t>
            </a:r>
          </a:p>
        </p:txBody>
      </p:sp>
      <p:sp>
        <p:nvSpPr>
          <p:cNvPr id="161"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8" name="Statically analysis"/>
          <p:cNvSpPr txBox="1">
            <a:spLocks noGrp="1"/>
          </p:cNvSpPr>
          <p:nvPr>
            <p:ph type="title"/>
          </p:nvPr>
        </p:nvSpPr>
        <p:spPr>
          <a:prstGeom prst="rect">
            <a:avLst/>
          </a:prstGeom>
          <a:solidFill>
            <a:srgbClr val="FEE4A8"/>
          </a:solidFill>
        </p:spPr>
        <p:txBody>
          <a:bodyPr/>
          <a:lstStyle>
            <a:lvl1pPr defTabSz="2048255">
              <a:defRPr spc="-100"/>
            </a:lvl1pPr>
          </a:lstStyle>
          <a:p>
            <a:r>
              <a:t>Statically analysis </a:t>
            </a:r>
          </a:p>
        </p:txBody>
      </p:sp>
      <p:sp>
        <p:nvSpPr>
          <p:cNvPr id="339" name="Primary end point : an analysis of covariance (ANCOVA) model with treatment and site as the main effects and age and height as covariates.…"/>
          <p:cNvSpPr txBox="1">
            <a:spLocks noGrp="1"/>
          </p:cNvSpPr>
          <p:nvPr>
            <p:ph type="body" idx="1"/>
          </p:nvPr>
        </p:nvSpPr>
        <p:spPr>
          <a:xfrm>
            <a:off x="846966" y="3217261"/>
            <a:ext cx="21948578" cy="10162066"/>
          </a:xfrm>
          <a:prstGeom prst="rect">
            <a:avLst/>
          </a:prstGeom>
        </p:spPr>
        <p:txBody>
          <a:bodyPr>
            <a:noAutofit/>
          </a:bodyPr>
          <a:lstStyle/>
          <a:p>
            <a:pPr marL="420497" indent="-420497" defTabSz="1877520">
              <a:spcBef>
                <a:spcPts val="1800"/>
              </a:spcBef>
              <a:defRPr sz="2156"/>
            </a:pPr>
            <a:r>
              <a:rPr sz="2800" dirty="0" smtClean="0"/>
              <a:t>Deterioration </a:t>
            </a:r>
            <a:r>
              <a:rPr sz="2800" dirty="0"/>
              <a:t>of </a:t>
            </a:r>
            <a:r>
              <a:rPr lang="en-US" sz="2800" dirty="0" smtClean="0"/>
              <a:t>LV</a:t>
            </a:r>
            <a:r>
              <a:rPr sz="2800" dirty="0" smtClean="0"/>
              <a:t>, </a:t>
            </a:r>
            <a:r>
              <a:rPr sz="2800" dirty="0"/>
              <a:t>which was assessed by the modified Cormack–Lehane grade and POGO score, was tested for noninferiority, while all other secondary end points were tested for superiority with a 2-sided significance level of 0.05. </a:t>
            </a:r>
            <a:endParaRPr lang="en-US" sz="2800" dirty="0" smtClean="0"/>
          </a:p>
          <a:p>
            <a:pPr marL="420497" indent="-420497" defTabSz="1877520">
              <a:spcBef>
                <a:spcPts val="1800"/>
              </a:spcBef>
              <a:defRPr sz="2156"/>
            </a:pPr>
            <a:r>
              <a:rPr sz="2800" dirty="0" smtClean="0"/>
              <a:t>Noninferiority </a:t>
            </a:r>
            <a:r>
              <a:rPr sz="2800" dirty="0"/>
              <a:t>was assessed in a 1-sided test with the use of a 2-sided 95% confidence interval (CI) for differences of the incidence of deteriorated laryngo- scopic view. </a:t>
            </a:r>
            <a:endParaRPr lang="en-US" sz="2800" dirty="0" smtClean="0"/>
          </a:p>
          <a:p>
            <a:pPr marL="420497" indent="-420497" defTabSz="1877520">
              <a:spcBef>
                <a:spcPts val="1800"/>
              </a:spcBef>
              <a:defRPr sz="2156"/>
            </a:pPr>
            <a:r>
              <a:rPr sz="2800" dirty="0" smtClean="0"/>
              <a:t>If </a:t>
            </a:r>
            <a:r>
              <a:rPr sz="2800" dirty="0"/>
              <a:t>the upper limit of the 95% CI of the </a:t>
            </a:r>
            <a:r>
              <a:rPr sz="2800" dirty="0" smtClean="0"/>
              <a:t>difference </a:t>
            </a:r>
            <a:r>
              <a:rPr sz="2800" dirty="0"/>
              <a:t>was &lt;15%, then paratracheal pressure would be deemed noninferior to cricoid pressure. </a:t>
            </a:r>
            <a:endParaRPr lang="en-US" sz="2800" dirty="0" smtClean="0"/>
          </a:p>
          <a:p>
            <a:pPr marL="420497" indent="-420497" defTabSz="1877520">
              <a:spcBef>
                <a:spcPts val="1800"/>
              </a:spcBef>
              <a:defRPr sz="2156"/>
            </a:pPr>
            <a:r>
              <a:rPr sz="2800" dirty="0" smtClean="0"/>
              <a:t>The </a:t>
            </a:r>
            <a:r>
              <a:rPr sz="2800" dirty="0"/>
              <a:t>non</a:t>
            </a:r>
            <a:r>
              <a:rPr sz="2800" dirty="0" smtClean="0"/>
              <a:t>-inferiority </a:t>
            </a:r>
            <a:r>
              <a:rPr sz="2800" dirty="0"/>
              <a:t>margin was set at absolute 15% difference that was assumed to be clinically acceptable given the incidence of deterioration of glottic view during </a:t>
            </a:r>
            <a:r>
              <a:rPr sz="2800" dirty="0" smtClean="0"/>
              <a:t>cricoid </a:t>
            </a:r>
            <a:r>
              <a:rPr sz="2800" dirty="0"/>
              <a:t>pressure application, which had been reported from 12.5% to 45%</a:t>
            </a:r>
            <a:r>
              <a:rPr sz="2800" dirty="0" smtClean="0"/>
              <a:t>.</a:t>
            </a:r>
            <a:endParaRPr sz="2800" dirty="0"/>
          </a:p>
          <a:p>
            <a:pPr marL="420497" indent="-420497" defTabSz="1877520">
              <a:spcBef>
                <a:spcPts val="1800"/>
              </a:spcBef>
              <a:defRPr sz="2156"/>
            </a:pPr>
            <a:r>
              <a:rPr sz="2800" dirty="0"/>
              <a:t>Among secondary outcomes, duration of </a:t>
            </a:r>
            <a:r>
              <a:rPr sz="2800" dirty="0" smtClean="0"/>
              <a:t>intubation </a:t>
            </a:r>
            <a:r>
              <a:rPr sz="2800" dirty="0"/>
              <a:t>and changes in PIP before and after the maneu- vers were assessed using an independent t test or Mann-Whitney U test, according to the variable </a:t>
            </a:r>
            <a:r>
              <a:rPr sz="2800" dirty="0" smtClean="0"/>
              <a:t>normality</a:t>
            </a:r>
            <a:r>
              <a:rPr sz="2800" dirty="0"/>
              <a:t>. </a:t>
            </a:r>
            <a:endParaRPr lang="en-US" sz="2800" dirty="0" smtClean="0"/>
          </a:p>
          <a:p>
            <a:pPr marL="420497" indent="-420497" defTabSz="1877520">
              <a:spcBef>
                <a:spcPts val="1800"/>
              </a:spcBef>
              <a:defRPr sz="2156"/>
            </a:pPr>
            <a:r>
              <a:rPr sz="2800" dirty="0" smtClean="0"/>
              <a:t>Ordinal </a:t>
            </a:r>
            <a:r>
              <a:rPr sz="2800" dirty="0"/>
              <a:t>data, such as ease of mask ventilation or tracheal intubation, and resistance encountered while advancing the tube into the glottis, were exam- ined using the ordinal logistic regression analysis. </a:t>
            </a:r>
            <a:endParaRPr lang="en-US" sz="2800" dirty="0" smtClean="0"/>
          </a:p>
          <a:p>
            <a:pPr marL="420497" indent="-420497" defTabSz="1877520">
              <a:spcBef>
                <a:spcPts val="1800"/>
              </a:spcBef>
              <a:defRPr sz="2156"/>
            </a:pPr>
            <a:r>
              <a:rPr sz="2800" dirty="0" smtClean="0"/>
              <a:t>Proportional </a:t>
            </a:r>
            <a:r>
              <a:rPr sz="2800" dirty="0"/>
              <a:t>odds assumption was checked with a graphical technique and Brant’s test. </a:t>
            </a:r>
            <a:endParaRPr lang="en-US" sz="2800" dirty="0" smtClean="0"/>
          </a:p>
          <a:p>
            <a:pPr marL="420497" indent="-420497" defTabSz="1877520">
              <a:spcBef>
                <a:spcPts val="1800"/>
              </a:spcBef>
              <a:defRPr sz="2156"/>
            </a:pPr>
            <a:r>
              <a:rPr sz="2800" dirty="0" smtClean="0"/>
              <a:t>The </a:t>
            </a:r>
            <a:r>
              <a:rPr sz="2800" dirty="0"/>
              <a:t>odds ratio calculated the odds of having a worse outcome in the paratracheal group compared to the cricoid group. </a:t>
            </a:r>
            <a:endParaRPr lang="en-US" sz="2800" dirty="0" smtClean="0"/>
          </a:p>
          <a:p>
            <a:pPr marL="420497" indent="-420497" defTabSz="1877520">
              <a:spcBef>
                <a:spcPts val="1800"/>
              </a:spcBef>
              <a:defRPr sz="2156"/>
            </a:pPr>
            <a:r>
              <a:rPr sz="2800" dirty="0" smtClean="0"/>
              <a:t>The </a:t>
            </a:r>
            <a:r>
              <a:rPr sz="2800" dirty="0"/>
              <a:t>incidence of release of the maneuvers was </a:t>
            </a:r>
            <a:r>
              <a:rPr sz="2800" dirty="0" smtClean="0"/>
              <a:t>evaluated </a:t>
            </a:r>
            <a:r>
              <a:rPr sz="2800" dirty="0"/>
              <a:t>using the χ2 test or Fisher exact test.</a:t>
            </a:r>
          </a:p>
          <a:p>
            <a:pPr marL="420497" indent="-420497" defTabSz="1877520">
              <a:spcBef>
                <a:spcPts val="1800"/>
              </a:spcBef>
              <a:defRPr sz="2156"/>
            </a:pPr>
            <a:r>
              <a:rPr sz="2800" dirty="0" smtClean="0"/>
              <a:t>All </a:t>
            </a:r>
            <a:r>
              <a:rPr sz="2800" dirty="0"/>
              <a:t>statistical analyses were performed using R software, version 3.6.2 (R Foundation for Statistical Computing, Vienna, Austria).</a:t>
            </a:r>
          </a:p>
        </p:txBody>
      </p:sp>
      <p:sp>
        <p:nvSpPr>
          <p:cNvPr id="340" name="Slide Subtitle"/>
          <p:cNvSpPr txBox="1">
            <a:spLocks noGrp="1"/>
          </p:cNvSpPr>
          <p:nvPr>
            <p:ph type="body" idx="21"/>
          </p:nvPr>
        </p:nvSpPr>
        <p:spPr>
          <a:prstGeom prst="rect">
            <a:avLst/>
          </a:prstGeom>
        </p:spPr>
        <p:txBody>
          <a:bodyPr/>
          <a:lstStyle/>
          <a:p>
            <a:pPr>
              <a:defRPr spc="-44"/>
            </a:pP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tatically analysis"/>
          <p:cNvSpPr txBox="1">
            <a:spLocks noGrp="1"/>
          </p:cNvSpPr>
          <p:nvPr>
            <p:ph type="title"/>
          </p:nvPr>
        </p:nvSpPr>
        <p:spPr>
          <a:prstGeom prst="rect">
            <a:avLst/>
          </a:prstGeom>
          <a:solidFill>
            <a:srgbClr val="FEE4A8"/>
          </a:solidFill>
        </p:spPr>
        <p:txBody>
          <a:bodyPr/>
          <a:lstStyle>
            <a:lvl1pPr defTabSz="2048255">
              <a:defRPr spc="-100"/>
            </a:lvl1pPr>
          </a:lstStyle>
          <a:p>
            <a:r>
              <a:t>Statically analysis </a:t>
            </a:r>
          </a:p>
        </p:txBody>
      </p:sp>
      <p:sp>
        <p:nvSpPr>
          <p:cNvPr id="339" name="Primary end point : an analysis of covariance (ANCOVA) model with treatment and site as the main effects and age and height as covariates.…"/>
          <p:cNvSpPr txBox="1">
            <a:spLocks noGrp="1"/>
          </p:cNvSpPr>
          <p:nvPr>
            <p:ph type="body" idx="1"/>
          </p:nvPr>
        </p:nvSpPr>
        <p:spPr>
          <a:xfrm>
            <a:off x="846966" y="3217261"/>
            <a:ext cx="21948578" cy="10162066"/>
          </a:xfrm>
          <a:prstGeom prst="rect">
            <a:avLst/>
          </a:prstGeom>
        </p:spPr>
        <p:txBody>
          <a:bodyPr>
            <a:noAutofit/>
          </a:bodyPr>
          <a:lstStyle/>
          <a:p>
            <a:pPr marL="420497" indent="-420497" defTabSz="1877520">
              <a:spcBef>
                <a:spcPts val="1800"/>
              </a:spcBef>
              <a:defRPr sz="2156"/>
            </a:pPr>
            <a:r>
              <a:rPr sz="4000" dirty="0" smtClean="0"/>
              <a:t>Deterioration </a:t>
            </a:r>
            <a:r>
              <a:rPr sz="4000" dirty="0"/>
              <a:t>of </a:t>
            </a:r>
            <a:r>
              <a:rPr lang="en-US" sz="4000" dirty="0" smtClean="0"/>
              <a:t>LV</a:t>
            </a:r>
            <a:r>
              <a:rPr sz="4000" dirty="0" smtClean="0"/>
              <a:t>, </a:t>
            </a:r>
            <a:r>
              <a:rPr sz="4000" dirty="0"/>
              <a:t>which was assessed by the modified Cormack–Lehane grade and POGO score, was tested for noninferiority, while all other secondary end points were tested for superiority with a 2-sided significance level of 0.05. </a:t>
            </a:r>
            <a:endParaRPr lang="en-US" sz="4000" dirty="0" smtClean="0"/>
          </a:p>
          <a:p>
            <a:pPr marL="420497" indent="-420497" defTabSz="1877520">
              <a:spcBef>
                <a:spcPts val="1800"/>
              </a:spcBef>
              <a:defRPr sz="2156"/>
            </a:pPr>
            <a:r>
              <a:rPr lang="en-US" sz="4000" dirty="0" smtClean="0"/>
              <a:t>S</a:t>
            </a:r>
            <a:r>
              <a:rPr sz="4000" dirty="0" smtClean="0"/>
              <a:t>econdary </a:t>
            </a:r>
            <a:r>
              <a:rPr sz="4000" dirty="0"/>
              <a:t>outcomes, duration of </a:t>
            </a:r>
            <a:r>
              <a:rPr sz="4000" dirty="0" smtClean="0"/>
              <a:t>intubation </a:t>
            </a:r>
            <a:r>
              <a:rPr sz="4000" dirty="0"/>
              <a:t>and changes in PIP before and after the </a:t>
            </a:r>
            <a:r>
              <a:rPr sz="4000" dirty="0" smtClean="0"/>
              <a:t>maneuvers </a:t>
            </a:r>
            <a:r>
              <a:rPr sz="4000" dirty="0"/>
              <a:t>were assessed using an independent t test or Mann-Whitney U test, according to the variable </a:t>
            </a:r>
            <a:r>
              <a:rPr sz="4000" dirty="0" smtClean="0"/>
              <a:t>normality</a:t>
            </a:r>
            <a:r>
              <a:rPr sz="4000" dirty="0"/>
              <a:t>. </a:t>
            </a:r>
            <a:endParaRPr lang="en-US" sz="4000" dirty="0" smtClean="0"/>
          </a:p>
          <a:p>
            <a:pPr marL="420497" indent="-420497" defTabSz="1877520">
              <a:spcBef>
                <a:spcPts val="1800"/>
              </a:spcBef>
              <a:defRPr sz="2156"/>
            </a:pPr>
            <a:r>
              <a:rPr sz="4000" dirty="0" smtClean="0"/>
              <a:t>The </a:t>
            </a:r>
            <a:r>
              <a:rPr sz="4000" dirty="0"/>
              <a:t>odds ratio calculated the odds of having a worse outcome in the paratracheal group compared to the cricoid group. </a:t>
            </a:r>
            <a:endParaRPr lang="en-US" sz="4000" dirty="0" smtClean="0"/>
          </a:p>
          <a:p>
            <a:pPr marL="420497" indent="-420497" defTabSz="1877520">
              <a:spcBef>
                <a:spcPts val="1800"/>
              </a:spcBef>
              <a:defRPr sz="2156"/>
            </a:pPr>
            <a:r>
              <a:rPr sz="4000" dirty="0" smtClean="0"/>
              <a:t>All </a:t>
            </a:r>
            <a:r>
              <a:rPr sz="4000" dirty="0"/>
              <a:t>statistical analyses were performed using R software, version 3.6.2 (R Foundation for Statistical Computing, Vienna, Austria).</a:t>
            </a:r>
          </a:p>
        </p:txBody>
      </p:sp>
      <p:sp>
        <p:nvSpPr>
          <p:cNvPr id="340" name="Slide Subtitle"/>
          <p:cNvSpPr txBox="1">
            <a:spLocks noGrp="1"/>
          </p:cNvSpPr>
          <p:nvPr>
            <p:ph type="body" idx="21"/>
          </p:nvPr>
        </p:nvSpPr>
        <p:spPr>
          <a:prstGeom prst="rect">
            <a:avLst/>
          </a:prstGeom>
        </p:spPr>
        <p:txBody>
          <a:bodyPr/>
          <a:lstStyle/>
          <a:p>
            <a:pPr>
              <a:defRPr spc="-44"/>
            </a:pPr>
            <a:endParaRPr dirty="0"/>
          </a:p>
        </p:txBody>
      </p:sp>
    </p:spTree>
    <p:extLst>
      <p:ext uri="{BB962C8B-B14F-4D97-AF65-F5344CB8AC3E}">
        <p14:creationId xmlns:p14="http://schemas.microsoft.com/office/powerpoint/2010/main" val="35427625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Result"/>
          <p:cNvSpPr txBox="1">
            <a:spLocks noGrp="1"/>
          </p:cNvSpPr>
          <p:nvPr>
            <p:ph type="title"/>
          </p:nvPr>
        </p:nvSpPr>
        <p:spPr>
          <a:xfrm>
            <a:off x="1144706" y="8290"/>
            <a:ext cx="21945601" cy="1068313"/>
          </a:xfrm>
          <a:prstGeom prst="rect">
            <a:avLst/>
          </a:prstGeom>
          <a:solidFill>
            <a:srgbClr val="FEE4A8"/>
          </a:solidFill>
        </p:spPr>
        <p:txBody>
          <a:bodyPr/>
          <a:lstStyle>
            <a:lvl1pPr defTabSz="1372330">
              <a:defRPr sz="5025" spc="-67"/>
            </a:lvl1pPr>
          </a:lstStyle>
          <a:p>
            <a:r>
              <a:t>Result</a:t>
            </a:r>
          </a:p>
        </p:txBody>
      </p:sp>
      <p:sp>
        <p:nvSpPr>
          <p:cNvPr id="351" name="Slide Subtitle"/>
          <p:cNvSpPr txBox="1">
            <a:spLocks noGrp="1"/>
          </p:cNvSpPr>
          <p:nvPr>
            <p:ph type="body" sz="quarter" idx="1"/>
          </p:nvPr>
        </p:nvSpPr>
        <p:spPr>
          <a:xfrm>
            <a:off x="1219200" y="2384648"/>
            <a:ext cx="21945602" cy="832613"/>
          </a:xfrm>
          <a:prstGeom prst="rect">
            <a:avLst/>
          </a:prstGeom>
        </p:spPr>
        <p:txBody>
          <a:bodyPr/>
          <a:lstStyle/>
          <a:p>
            <a:pPr marL="0" indent="0" algn="ctr" defTabSz="825500">
              <a:lnSpc>
                <a:spcPct val="100000"/>
              </a:lnSpc>
              <a:spcBef>
                <a:spcPts val="0"/>
              </a:spcBef>
              <a:buSzTx/>
              <a:buNone/>
              <a:defRPr spc="-44">
                <a:latin typeface="Graphik Semibold"/>
                <a:ea typeface="Graphik Semibold"/>
                <a:cs typeface="Graphik Semibold"/>
                <a:sym typeface="Graphik Semibold"/>
              </a:defRPr>
            </a:pPr>
            <a:endParaRPr/>
          </a:p>
        </p:txBody>
      </p:sp>
      <p:grpSp>
        <p:nvGrpSpPr>
          <p:cNvPr id="357" name="Group 5"/>
          <p:cNvGrpSpPr/>
          <p:nvPr/>
        </p:nvGrpSpPr>
        <p:grpSpPr>
          <a:xfrm>
            <a:off x="4269732" y="1064414"/>
            <a:ext cx="15502411" cy="12651586"/>
            <a:chOff x="0" y="0"/>
            <a:chExt cx="15502410" cy="12651585"/>
          </a:xfrm>
        </p:grpSpPr>
        <p:pic>
          <p:nvPicPr>
            <p:cNvPr id="352" name="Picture 1" descr="Picture 1"/>
            <p:cNvPicPr>
              <a:picLocks noChangeAspect="1"/>
            </p:cNvPicPr>
            <p:nvPr/>
          </p:nvPicPr>
          <p:blipFill>
            <a:blip r:embed="rId2">
              <a:extLst/>
            </a:blip>
            <a:stretch>
              <a:fillRect/>
            </a:stretch>
          </p:blipFill>
          <p:spPr>
            <a:xfrm>
              <a:off x="0" y="0"/>
              <a:ext cx="15502411" cy="12651586"/>
            </a:xfrm>
            <a:prstGeom prst="rect">
              <a:avLst/>
            </a:prstGeom>
            <a:ln w="12700" cap="flat">
              <a:noFill/>
              <a:miter lim="400000"/>
            </a:ln>
            <a:effectLst/>
          </p:spPr>
        </p:pic>
        <p:sp>
          <p:nvSpPr>
            <p:cNvPr id="353" name="Rounded Rectangle"/>
            <p:cNvSpPr/>
            <p:nvPr/>
          </p:nvSpPr>
          <p:spPr>
            <a:xfrm>
              <a:off x="1620308" y="5920863"/>
              <a:ext cx="5517808" cy="1839386"/>
            </a:xfrm>
            <a:prstGeom prst="roundRect">
              <a:avLst>
                <a:gd name="adj" fmla="val 11444"/>
              </a:avLst>
            </a:prstGeom>
            <a:noFill/>
            <a:ln w="101600" cap="flat">
              <a:solidFill>
                <a:srgbClr val="FF4015"/>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endParaRPr/>
            </a:p>
          </p:txBody>
        </p:sp>
        <p:sp>
          <p:nvSpPr>
            <p:cNvPr id="354" name="Rounded Rectangle"/>
            <p:cNvSpPr/>
            <p:nvPr/>
          </p:nvSpPr>
          <p:spPr>
            <a:xfrm>
              <a:off x="9283057" y="5920863"/>
              <a:ext cx="5517808" cy="1839386"/>
            </a:xfrm>
            <a:prstGeom prst="roundRect">
              <a:avLst>
                <a:gd name="adj" fmla="val 11444"/>
              </a:avLst>
            </a:prstGeom>
            <a:noFill/>
            <a:ln w="101600" cap="flat">
              <a:solidFill>
                <a:srgbClr val="FF4015"/>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endParaRPr/>
            </a:p>
          </p:txBody>
        </p:sp>
        <p:sp>
          <p:nvSpPr>
            <p:cNvPr id="355" name="Rounded Rectangle"/>
            <p:cNvSpPr/>
            <p:nvPr/>
          </p:nvSpPr>
          <p:spPr>
            <a:xfrm>
              <a:off x="1620308" y="10812201"/>
              <a:ext cx="5364536" cy="1239944"/>
            </a:xfrm>
            <a:prstGeom prst="roundRect">
              <a:avLst>
                <a:gd name="adj" fmla="val 11444"/>
              </a:avLst>
            </a:prstGeom>
            <a:noFill/>
            <a:ln w="101600" cap="flat">
              <a:solidFill>
                <a:srgbClr val="FF4015"/>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endParaRPr/>
            </a:p>
          </p:txBody>
        </p:sp>
        <p:sp>
          <p:nvSpPr>
            <p:cNvPr id="356" name="Rounded Rectangle"/>
            <p:cNvSpPr/>
            <p:nvPr/>
          </p:nvSpPr>
          <p:spPr>
            <a:xfrm>
              <a:off x="9283057" y="10812201"/>
              <a:ext cx="5517808" cy="1239944"/>
            </a:xfrm>
            <a:prstGeom prst="roundRect">
              <a:avLst>
                <a:gd name="adj" fmla="val 11444"/>
              </a:avLst>
            </a:prstGeom>
            <a:noFill/>
            <a:ln w="101600" cap="flat">
              <a:solidFill>
                <a:srgbClr val="FF4015"/>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sult"/>
          <p:cNvSpPr txBox="1">
            <a:spLocks noGrp="1"/>
          </p:cNvSpPr>
          <p:nvPr>
            <p:ph type="title"/>
          </p:nvPr>
        </p:nvSpPr>
        <p:spPr>
          <a:xfrm>
            <a:off x="1144706" y="8290"/>
            <a:ext cx="21945601" cy="1068313"/>
          </a:xfrm>
          <a:prstGeom prst="rect">
            <a:avLst/>
          </a:prstGeom>
          <a:solidFill>
            <a:srgbClr val="FEE4A8"/>
          </a:solidFill>
        </p:spPr>
        <p:txBody>
          <a:bodyPr/>
          <a:lstStyle>
            <a:lvl1pPr defTabSz="1372330">
              <a:defRPr sz="5025" spc="-67"/>
            </a:lvl1pPr>
          </a:lstStyle>
          <a:p>
            <a:r>
              <a:t>Result</a:t>
            </a:r>
          </a:p>
        </p:txBody>
      </p:sp>
      <p:sp>
        <p:nvSpPr>
          <p:cNvPr id="360" name="Slide Subtitle"/>
          <p:cNvSpPr txBox="1">
            <a:spLocks noGrp="1"/>
          </p:cNvSpPr>
          <p:nvPr>
            <p:ph type="body" sz="quarter" idx="1"/>
          </p:nvPr>
        </p:nvSpPr>
        <p:spPr>
          <a:xfrm>
            <a:off x="1219200" y="2384648"/>
            <a:ext cx="21945602" cy="832613"/>
          </a:xfrm>
          <a:prstGeom prst="rect">
            <a:avLst/>
          </a:prstGeom>
        </p:spPr>
        <p:txBody>
          <a:bodyPr/>
          <a:lstStyle/>
          <a:p>
            <a:pPr marL="0" indent="0" algn="ctr" defTabSz="825500">
              <a:lnSpc>
                <a:spcPct val="100000"/>
              </a:lnSpc>
              <a:spcBef>
                <a:spcPts val="0"/>
              </a:spcBef>
              <a:buSzTx/>
              <a:buNone/>
              <a:defRPr spc="-44">
                <a:latin typeface="Graphik Semibold"/>
                <a:ea typeface="Graphik Semibold"/>
                <a:cs typeface="Graphik Semibold"/>
                <a:sym typeface="Graphik Semibold"/>
              </a:defRPr>
            </a:pPr>
            <a:endParaRPr/>
          </a:p>
        </p:txBody>
      </p:sp>
      <p:pic>
        <p:nvPicPr>
          <p:cNvPr id="361" name="Picture 15" descr="Picture 15"/>
          <p:cNvPicPr>
            <a:picLocks noChangeAspect="1"/>
          </p:cNvPicPr>
          <p:nvPr/>
        </p:nvPicPr>
        <p:blipFill>
          <a:blip r:embed="rId2">
            <a:extLst/>
          </a:blip>
          <a:srcRect l="10452" b="53201"/>
          <a:stretch>
            <a:fillRect/>
          </a:stretch>
        </p:blipFill>
        <p:spPr>
          <a:xfrm>
            <a:off x="2027589" y="2384648"/>
            <a:ext cx="21822015" cy="9307322"/>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Result"/>
          <p:cNvSpPr txBox="1">
            <a:spLocks noGrp="1"/>
          </p:cNvSpPr>
          <p:nvPr>
            <p:ph type="title"/>
          </p:nvPr>
        </p:nvSpPr>
        <p:spPr>
          <a:xfrm>
            <a:off x="1144706" y="8290"/>
            <a:ext cx="21945601" cy="1068313"/>
          </a:xfrm>
          <a:prstGeom prst="rect">
            <a:avLst/>
          </a:prstGeom>
          <a:solidFill>
            <a:srgbClr val="FEE4A8"/>
          </a:solidFill>
        </p:spPr>
        <p:txBody>
          <a:bodyPr/>
          <a:lstStyle>
            <a:lvl1pPr defTabSz="1372330">
              <a:defRPr sz="5025" spc="-67"/>
            </a:lvl1pPr>
          </a:lstStyle>
          <a:p>
            <a:r>
              <a:t>Result</a:t>
            </a:r>
          </a:p>
        </p:txBody>
      </p:sp>
      <p:sp>
        <p:nvSpPr>
          <p:cNvPr id="364" name="Slide Subtitle"/>
          <p:cNvSpPr txBox="1">
            <a:spLocks noGrp="1"/>
          </p:cNvSpPr>
          <p:nvPr>
            <p:ph type="body" sz="quarter" idx="1"/>
          </p:nvPr>
        </p:nvSpPr>
        <p:spPr>
          <a:xfrm>
            <a:off x="1219200" y="2384648"/>
            <a:ext cx="21945602" cy="832613"/>
          </a:xfrm>
          <a:prstGeom prst="rect">
            <a:avLst/>
          </a:prstGeom>
        </p:spPr>
        <p:txBody>
          <a:bodyPr/>
          <a:lstStyle/>
          <a:p>
            <a:pPr marL="0" indent="0" algn="ctr" defTabSz="825500">
              <a:lnSpc>
                <a:spcPct val="100000"/>
              </a:lnSpc>
              <a:spcBef>
                <a:spcPts val="0"/>
              </a:spcBef>
              <a:buSzTx/>
              <a:buNone/>
              <a:defRPr spc="-44">
                <a:latin typeface="Graphik Semibold"/>
                <a:ea typeface="Graphik Semibold"/>
                <a:cs typeface="Graphik Semibold"/>
                <a:sym typeface="Graphik Semibold"/>
              </a:defRPr>
            </a:pPr>
            <a:endParaRPr/>
          </a:p>
        </p:txBody>
      </p:sp>
      <p:grpSp>
        <p:nvGrpSpPr>
          <p:cNvPr id="370" name="Group 8"/>
          <p:cNvGrpSpPr/>
          <p:nvPr/>
        </p:nvGrpSpPr>
        <p:grpSpPr>
          <a:xfrm>
            <a:off x="1707893" y="1765480"/>
            <a:ext cx="20472816" cy="11351078"/>
            <a:chOff x="0" y="0"/>
            <a:chExt cx="20472815" cy="11351077"/>
          </a:xfrm>
        </p:grpSpPr>
        <p:pic>
          <p:nvPicPr>
            <p:cNvPr id="365" name="Picture 9" descr="Picture 9"/>
            <p:cNvPicPr>
              <a:picLocks noChangeAspect="1"/>
            </p:cNvPicPr>
            <p:nvPr/>
          </p:nvPicPr>
          <p:blipFill>
            <a:blip r:embed="rId2">
              <a:extLst/>
            </a:blip>
            <a:srcRect t="40049"/>
            <a:stretch>
              <a:fillRect/>
            </a:stretch>
          </p:blipFill>
          <p:spPr>
            <a:xfrm>
              <a:off x="0" y="0"/>
              <a:ext cx="20472816" cy="11351078"/>
            </a:xfrm>
            <a:prstGeom prst="rect">
              <a:avLst/>
            </a:prstGeom>
            <a:ln w="12700" cap="flat">
              <a:noFill/>
              <a:miter lim="400000"/>
            </a:ln>
            <a:effectLst/>
          </p:spPr>
        </p:pic>
        <p:sp>
          <p:nvSpPr>
            <p:cNvPr id="366" name="Rounded Rectangle"/>
            <p:cNvSpPr/>
            <p:nvPr/>
          </p:nvSpPr>
          <p:spPr>
            <a:xfrm>
              <a:off x="2139813" y="1278071"/>
              <a:ext cx="7286935" cy="2752773"/>
            </a:xfrm>
            <a:prstGeom prst="roundRect">
              <a:avLst>
                <a:gd name="adj" fmla="val 11444"/>
              </a:avLst>
            </a:prstGeom>
            <a:noFill/>
            <a:ln w="101600" cap="flat">
              <a:solidFill>
                <a:srgbClr val="FF4015"/>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endParaRPr/>
            </a:p>
          </p:txBody>
        </p:sp>
        <p:sp>
          <p:nvSpPr>
            <p:cNvPr id="367" name="Rounded Rectangle"/>
            <p:cNvSpPr/>
            <p:nvPr/>
          </p:nvSpPr>
          <p:spPr>
            <a:xfrm>
              <a:off x="12259404" y="1278071"/>
              <a:ext cx="7286935" cy="2752773"/>
            </a:xfrm>
            <a:prstGeom prst="roundRect">
              <a:avLst>
                <a:gd name="adj" fmla="val 11444"/>
              </a:avLst>
            </a:prstGeom>
            <a:noFill/>
            <a:ln w="101600" cap="flat">
              <a:solidFill>
                <a:srgbClr val="FF4015"/>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endParaRPr/>
            </a:p>
          </p:txBody>
        </p:sp>
        <p:sp>
          <p:nvSpPr>
            <p:cNvPr id="368" name="Rounded Rectangle"/>
            <p:cNvSpPr/>
            <p:nvPr/>
          </p:nvSpPr>
          <p:spPr>
            <a:xfrm>
              <a:off x="2139813" y="8598307"/>
              <a:ext cx="7084521" cy="1855665"/>
            </a:xfrm>
            <a:prstGeom prst="roundRect">
              <a:avLst>
                <a:gd name="adj" fmla="val 11444"/>
              </a:avLst>
            </a:prstGeom>
            <a:noFill/>
            <a:ln w="101600" cap="flat">
              <a:solidFill>
                <a:srgbClr val="FF4015"/>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endParaRPr/>
            </a:p>
          </p:txBody>
        </p:sp>
        <p:sp>
          <p:nvSpPr>
            <p:cNvPr id="369" name="Rounded Rectangle"/>
            <p:cNvSpPr/>
            <p:nvPr/>
          </p:nvSpPr>
          <p:spPr>
            <a:xfrm>
              <a:off x="12259404" y="8598307"/>
              <a:ext cx="7286935" cy="1855665"/>
            </a:xfrm>
            <a:prstGeom prst="roundRect">
              <a:avLst>
                <a:gd name="adj" fmla="val 11444"/>
              </a:avLst>
            </a:prstGeom>
            <a:noFill/>
            <a:ln w="101600" cap="flat">
              <a:solidFill>
                <a:srgbClr val="FF4015"/>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Result"/>
          <p:cNvSpPr txBox="1">
            <a:spLocks noGrp="1"/>
          </p:cNvSpPr>
          <p:nvPr>
            <p:ph type="title"/>
          </p:nvPr>
        </p:nvSpPr>
        <p:spPr>
          <a:prstGeom prst="rect">
            <a:avLst/>
          </a:prstGeom>
          <a:solidFill>
            <a:srgbClr val="FEE4A8"/>
          </a:solidFill>
        </p:spPr>
        <p:txBody>
          <a:bodyPr/>
          <a:lstStyle>
            <a:lvl1pPr defTabSz="2048255">
              <a:defRPr spc="-100"/>
            </a:lvl1pPr>
          </a:lstStyle>
          <a:p>
            <a:r>
              <a:t>Result</a:t>
            </a:r>
          </a:p>
        </p:txBody>
      </p:sp>
      <p:sp>
        <p:nvSpPr>
          <p:cNvPr id="373" name="No difference was observed"/>
          <p:cNvSpPr txBox="1">
            <a:spLocks noGrp="1"/>
          </p:cNvSpPr>
          <p:nvPr>
            <p:ph type="body" sz="quarter" idx="1"/>
          </p:nvPr>
        </p:nvSpPr>
        <p:spPr>
          <a:xfrm>
            <a:off x="19701302" y="3844895"/>
            <a:ext cx="4682698" cy="4716999"/>
          </a:xfrm>
          <a:prstGeom prst="rect">
            <a:avLst/>
          </a:prstGeom>
        </p:spPr>
        <p:txBody>
          <a:bodyPr/>
          <a:lstStyle/>
          <a:p>
            <a:r>
              <a:t>No difference was observed</a:t>
            </a:r>
          </a:p>
        </p:txBody>
      </p:sp>
      <p:sp>
        <p:nvSpPr>
          <p:cNvPr id="374" name="Slide Subtitle"/>
          <p:cNvSpPr txBox="1">
            <a:spLocks noGrp="1"/>
          </p:cNvSpPr>
          <p:nvPr>
            <p:ph type="body" idx="21"/>
          </p:nvPr>
        </p:nvSpPr>
        <p:spPr>
          <a:prstGeom prst="rect">
            <a:avLst/>
          </a:prstGeom>
        </p:spPr>
        <p:txBody>
          <a:bodyPr/>
          <a:lstStyle/>
          <a:p>
            <a:pPr>
              <a:defRPr spc="-44"/>
            </a:pPr>
            <a:endParaRPr/>
          </a:p>
        </p:txBody>
      </p:sp>
      <p:pic>
        <p:nvPicPr>
          <p:cNvPr id="375" name="Picture 2" descr="Picture 2"/>
          <p:cNvPicPr>
            <a:picLocks noChangeAspect="1"/>
          </p:cNvPicPr>
          <p:nvPr/>
        </p:nvPicPr>
        <p:blipFill>
          <a:blip r:embed="rId2">
            <a:extLst/>
          </a:blip>
          <a:stretch>
            <a:fillRect/>
          </a:stretch>
        </p:blipFill>
        <p:spPr>
          <a:xfrm>
            <a:off x="5472143" y="3089880"/>
            <a:ext cx="13183301" cy="1062612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lide Title"/>
          <p:cNvSpPr txBox="1">
            <a:spLocks noGrp="1"/>
          </p:cNvSpPr>
          <p:nvPr>
            <p:ph type="title"/>
          </p:nvPr>
        </p:nvSpPr>
        <p:spPr>
          <a:xfrm>
            <a:off x="1219200" y="317872"/>
            <a:ext cx="21945600" cy="1727201"/>
          </a:xfrm>
          <a:prstGeom prst="rect">
            <a:avLst/>
          </a:prstGeom>
          <a:solidFill>
            <a:srgbClr val="FEE4A8"/>
          </a:solidFill>
        </p:spPr>
        <p:txBody>
          <a:bodyPr/>
          <a:lstStyle>
            <a:lvl1pPr defTabSz="2048255">
              <a:defRPr spc="-100"/>
            </a:lvl1pPr>
          </a:lstStyle>
          <a:p>
            <a:r>
              <a:t>Primary outcome</a:t>
            </a:r>
          </a:p>
        </p:txBody>
      </p:sp>
      <p:sp>
        <p:nvSpPr>
          <p:cNvPr id="378" name="Slide bullet text"/>
          <p:cNvSpPr txBox="1">
            <a:spLocks noGrp="1"/>
          </p:cNvSpPr>
          <p:nvPr>
            <p:ph type="body" idx="1"/>
          </p:nvPr>
        </p:nvSpPr>
        <p:spPr>
          <a:xfrm>
            <a:off x="1219199" y="4013200"/>
            <a:ext cx="21948578" cy="8483600"/>
          </a:xfrm>
          <a:prstGeom prst="rect">
            <a:avLst/>
          </a:prstGeom>
        </p:spPr>
        <p:txBody>
          <a:bodyPr/>
          <a:lstStyle/>
          <a:p>
            <a:endParaRPr dirty="0"/>
          </a:p>
        </p:txBody>
      </p:sp>
      <p:sp>
        <p:nvSpPr>
          <p:cNvPr id="379" name="Slide Subtitle"/>
          <p:cNvSpPr txBox="1">
            <a:spLocks noGrp="1"/>
          </p:cNvSpPr>
          <p:nvPr>
            <p:ph type="body" idx="21"/>
          </p:nvPr>
        </p:nvSpPr>
        <p:spPr>
          <a:prstGeom prst="rect">
            <a:avLst/>
          </a:prstGeom>
        </p:spPr>
        <p:txBody>
          <a:bodyPr/>
          <a:lstStyle/>
          <a:p>
            <a:pPr>
              <a:defRPr spc="-44"/>
            </a:pPr>
            <a:endParaRPr/>
          </a:p>
        </p:txBody>
      </p:sp>
      <p:pic>
        <p:nvPicPr>
          <p:cNvPr id="380" name="Picture 1" descr="Picture 1"/>
          <p:cNvPicPr>
            <a:picLocks noChangeAspect="1"/>
          </p:cNvPicPr>
          <p:nvPr/>
        </p:nvPicPr>
        <p:blipFill>
          <a:blip r:embed="rId2">
            <a:extLst/>
          </a:blip>
          <a:stretch>
            <a:fillRect/>
          </a:stretch>
        </p:blipFill>
        <p:spPr>
          <a:xfrm>
            <a:off x="120648" y="3626756"/>
            <a:ext cx="24285377" cy="642438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lide Title"/>
          <p:cNvSpPr txBox="1">
            <a:spLocks noGrp="1"/>
          </p:cNvSpPr>
          <p:nvPr>
            <p:ph type="title"/>
          </p:nvPr>
        </p:nvSpPr>
        <p:spPr>
          <a:prstGeom prst="rect">
            <a:avLst/>
          </a:prstGeom>
          <a:solidFill>
            <a:srgbClr val="FEE4A8"/>
          </a:solidFill>
        </p:spPr>
        <p:txBody>
          <a:bodyPr/>
          <a:lstStyle>
            <a:lvl1pPr defTabSz="2048255">
              <a:defRPr spc="-100"/>
            </a:lvl1pPr>
          </a:lstStyle>
          <a:p>
            <a:r>
              <a:t>Secondary outcomes</a:t>
            </a:r>
          </a:p>
        </p:txBody>
      </p:sp>
      <p:sp>
        <p:nvSpPr>
          <p:cNvPr id="384" name="Slide Subtitle"/>
          <p:cNvSpPr txBox="1">
            <a:spLocks noGrp="1"/>
          </p:cNvSpPr>
          <p:nvPr>
            <p:ph type="body" sz="quarter" idx="1"/>
          </p:nvPr>
        </p:nvSpPr>
        <p:spPr>
          <a:xfrm>
            <a:off x="1219200" y="2384648"/>
            <a:ext cx="21945602" cy="832613"/>
          </a:xfrm>
          <a:prstGeom prst="rect">
            <a:avLst/>
          </a:prstGeom>
        </p:spPr>
        <p:txBody>
          <a:bodyPr/>
          <a:lstStyle/>
          <a:p>
            <a:pPr marL="0" indent="0" algn="ctr" defTabSz="825500">
              <a:lnSpc>
                <a:spcPct val="100000"/>
              </a:lnSpc>
              <a:spcBef>
                <a:spcPts val="0"/>
              </a:spcBef>
              <a:buSzTx/>
              <a:buNone/>
              <a:defRPr spc="-44">
                <a:latin typeface="Graphik Semibold"/>
                <a:ea typeface="Graphik Semibold"/>
                <a:cs typeface="Graphik Semibold"/>
                <a:sym typeface="Graphik Semibold"/>
              </a:defRPr>
            </a:pPr>
            <a:endParaRPr/>
          </a:p>
        </p:txBody>
      </p:sp>
      <p:pic>
        <p:nvPicPr>
          <p:cNvPr id="385" name="Picture 1" descr="Picture 1"/>
          <p:cNvPicPr>
            <a:picLocks noChangeAspect="1"/>
          </p:cNvPicPr>
          <p:nvPr/>
        </p:nvPicPr>
        <p:blipFill>
          <a:blip r:embed="rId2">
            <a:extLst/>
          </a:blip>
          <a:stretch>
            <a:fillRect/>
          </a:stretch>
        </p:blipFill>
        <p:spPr>
          <a:xfrm>
            <a:off x="40994" y="4825998"/>
            <a:ext cx="24343006" cy="705886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Discussion"/>
          <p:cNvSpPr txBox="1">
            <a:spLocks noGrp="1"/>
          </p:cNvSpPr>
          <p:nvPr>
            <p:ph type="title"/>
          </p:nvPr>
        </p:nvSpPr>
        <p:spPr>
          <a:prstGeom prst="rect">
            <a:avLst/>
          </a:prstGeom>
          <a:solidFill>
            <a:srgbClr val="FEE4A8"/>
          </a:solidFill>
        </p:spPr>
        <p:txBody>
          <a:bodyPr/>
          <a:lstStyle>
            <a:lvl1pPr defTabSz="2048255">
              <a:defRPr spc="-100"/>
            </a:lvl1pPr>
          </a:lstStyle>
          <a:p>
            <a:r>
              <a:t>Discussion</a:t>
            </a:r>
          </a:p>
        </p:txBody>
      </p:sp>
      <p:sp>
        <p:nvSpPr>
          <p:cNvPr id="389" name="TAP block using LB plus BUPI HCl as part of a multimodal analgesia protocol after cesarean delivery reduced total opioid consumption through the first 72 hours following surgery.…"/>
          <p:cNvSpPr txBox="1">
            <a:spLocks noGrp="1"/>
          </p:cNvSpPr>
          <p:nvPr>
            <p:ph type="body" idx="1"/>
          </p:nvPr>
        </p:nvSpPr>
        <p:spPr>
          <a:xfrm>
            <a:off x="0" y="4205547"/>
            <a:ext cx="24384000" cy="8159741"/>
          </a:xfrm>
          <a:prstGeom prst="rect">
            <a:avLst/>
          </a:prstGeom>
        </p:spPr>
        <p:txBody>
          <a:bodyPr/>
          <a:lstStyle/>
          <a:p>
            <a:r>
              <a:rPr lang="en-US" dirty="0"/>
              <a:t>We found that </a:t>
            </a:r>
            <a:r>
              <a:rPr lang="en-US" dirty="0" err="1"/>
              <a:t>paratracheal</a:t>
            </a:r>
            <a:r>
              <a:rPr lang="en-US" dirty="0"/>
              <a:t> pressure is </a:t>
            </a:r>
            <a:r>
              <a:rPr lang="en-US" dirty="0" err="1"/>
              <a:t>noninferior</a:t>
            </a:r>
            <a:r>
              <a:rPr lang="en-US" dirty="0"/>
              <a:t> to cricoid pressure with respect to the effect on the </a:t>
            </a:r>
            <a:r>
              <a:rPr lang="en-US" dirty="0" err="1"/>
              <a:t>glottic</a:t>
            </a:r>
            <a:r>
              <a:rPr lang="en-US" dirty="0"/>
              <a:t> view during direct laryngoscopy in terms of </a:t>
            </a:r>
            <a:r>
              <a:rPr lang="en-US" dirty="0" smtClean="0"/>
              <a:t>modified </a:t>
            </a:r>
            <a:r>
              <a:rPr lang="en-US" dirty="0"/>
              <a:t>Cormack–</a:t>
            </a:r>
            <a:r>
              <a:rPr lang="en-US" dirty="0" err="1"/>
              <a:t>Lehane</a:t>
            </a:r>
            <a:r>
              <a:rPr lang="en-US" dirty="0"/>
              <a:t> grade. </a:t>
            </a:r>
            <a:endParaRPr lang="en-US" dirty="0" smtClean="0"/>
          </a:p>
          <a:p>
            <a:r>
              <a:rPr lang="en-US" dirty="0" smtClean="0"/>
              <a:t>When </a:t>
            </a:r>
            <a:r>
              <a:rPr lang="en-US" dirty="0"/>
              <a:t>evaluated with POGO score, </a:t>
            </a:r>
            <a:r>
              <a:rPr lang="en-US" dirty="0" err="1"/>
              <a:t>paratracheal</a:t>
            </a:r>
            <a:r>
              <a:rPr lang="en-US" dirty="0"/>
              <a:t> pressure also was </a:t>
            </a:r>
            <a:r>
              <a:rPr lang="en-US" dirty="0" err="1"/>
              <a:t>noninferior</a:t>
            </a:r>
            <a:r>
              <a:rPr lang="en-US" dirty="0"/>
              <a:t> to cricoid pressure with respect to the </a:t>
            </a:r>
            <a:r>
              <a:rPr lang="en-US" dirty="0" smtClean="0"/>
              <a:t>LV. </a:t>
            </a:r>
          </a:p>
          <a:p>
            <a:r>
              <a:rPr lang="en-US" dirty="0" smtClean="0"/>
              <a:t>Mask </a:t>
            </a:r>
            <a:r>
              <a:rPr lang="en-US" dirty="0"/>
              <a:t>ventilation was easier with the </a:t>
            </a:r>
            <a:r>
              <a:rPr lang="en-US" dirty="0" err="1"/>
              <a:t>paratracheal</a:t>
            </a:r>
            <a:r>
              <a:rPr lang="en-US" dirty="0"/>
              <a:t> pressure than with the cricoid </a:t>
            </a:r>
            <a:r>
              <a:rPr lang="en-US" dirty="0" smtClean="0"/>
              <a:t>pressure</a:t>
            </a:r>
            <a:r>
              <a:rPr lang="en-US" dirty="0"/>
              <a:t>. </a:t>
            </a:r>
            <a:endParaRPr lang="en-US" dirty="0" smtClean="0"/>
          </a:p>
          <a:p>
            <a:r>
              <a:rPr lang="en-US" dirty="0" smtClean="0"/>
              <a:t>However</a:t>
            </a:r>
            <a:r>
              <a:rPr lang="en-US" dirty="0"/>
              <a:t>, the ease of intubation did not differ between the 2 maneuvers. </a:t>
            </a:r>
            <a:endParaRPr lang="en-US" dirty="0"/>
          </a:p>
        </p:txBody>
      </p:sp>
      <p:sp>
        <p:nvSpPr>
          <p:cNvPr id="390"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15196304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Discussion"/>
          <p:cNvSpPr txBox="1">
            <a:spLocks noGrp="1"/>
          </p:cNvSpPr>
          <p:nvPr>
            <p:ph type="title"/>
          </p:nvPr>
        </p:nvSpPr>
        <p:spPr>
          <a:prstGeom prst="rect">
            <a:avLst/>
          </a:prstGeom>
          <a:solidFill>
            <a:srgbClr val="FEE4A8"/>
          </a:solidFill>
        </p:spPr>
        <p:txBody>
          <a:bodyPr/>
          <a:lstStyle>
            <a:lvl1pPr defTabSz="2048255">
              <a:defRPr spc="-100"/>
            </a:lvl1pPr>
          </a:lstStyle>
          <a:p>
            <a:r>
              <a:t>Discussion</a:t>
            </a:r>
          </a:p>
        </p:txBody>
      </p:sp>
      <p:sp>
        <p:nvSpPr>
          <p:cNvPr id="389" name="TAP block using LB plus BUPI HCl as part of a multimodal analgesia protocol after cesarean delivery reduced total opioid consumption through the first 72 hours following surgery.…"/>
          <p:cNvSpPr txBox="1">
            <a:spLocks noGrp="1"/>
          </p:cNvSpPr>
          <p:nvPr>
            <p:ph type="body" idx="1"/>
          </p:nvPr>
        </p:nvSpPr>
        <p:spPr>
          <a:xfrm>
            <a:off x="0" y="4205547"/>
            <a:ext cx="24384000" cy="8159741"/>
          </a:xfrm>
          <a:prstGeom prst="rect">
            <a:avLst/>
          </a:prstGeom>
        </p:spPr>
        <p:txBody>
          <a:bodyPr/>
          <a:lstStyle/>
          <a:p>
            <a:r>
              <a:rPr lang="en-US" dirty="0"/>
              <a:t>In this study, external laryngeal manipulation to improve the </a:t>
            </a:r>
            <a:r>
              <a:rPr lang="en-US" dirty="0" err="1"/>
              <a:t>glottic</a:t>
            </a:r>
            <a:r>
              <a:rPr lang="en-US" dirty="0"/>
              <a:t> view was not applied </a:t>
            </a:r>
            <a:r>
              <a:rPr lang="en-US" dirty="0" smtClean="0"/>
              <a:t>during direct </a:t>
            </a:r>
            <a:r>
              <a:rPr lang="en-US" dirty="0"/>
              <a:t>laryngoscopy. </a:t>
            </a:r>
            <a:endParaRPr lang="en-US" dirty="0" smtClean="0"/>
          </a:p>
          <a:p>
            <a:r>
              <a:rPr lang="en-US" dirty="0" smtClean="0"/>
              <a:t>During </a:t>
            </a:r>
            <a:r>
              <a:rPr lang="en-US" dirty="0"/>
              <a:t>the application of </a:t>
            </a:r>
            <a:r>
              <a:rPr lang="en-US" dirty="0" smtClean="0"/>
              <a:t>cricoid </a:t>
            </a:r>
            <a:r>
              <a:rPr lang="en-US" dirty="0"/>
              <a:t>pressure, external laryngeal manipulation might deteriorate </a:t>
            </a:r>
            <a:r>
              <a:rPr lang="en-US" dirty="0" smtClean="0"/>
              <a:t>LV. </a:t>
            </a:r>
          </a:p>
          <a:p>
            <a:r>
              <a:rPr lang="en-US" dirty="0" smtClean="0"/>
              <a:t>In </a:t>
            </a:r>
            <a:r>
              <a:rPr lang="en-US" dirty="0"/>
              <a:t>addition, </a:t>
            </a:r>
            <a:r>
              <a:rPr lang="en-US" dirty="0" smtClean="0"/>
              <a:t>external </a:t>
            </a:r>
            <a:r>
              <a:rPr lang="en-US" dirty="0"/>
              <a:t>laryngeal manipulation might reduce the </a:t>
            </a:r>
            <a:r>
              <a:rPr lang="en-US" dirty="0" smtClean="0"/>
              <a:t>efficacy </a:t>
            </a:r>
            <a:r>
              <a:rPr lang="en-US" dirty="0"/>
              <a:t>of cricoid pressure by altering the alignment of the cricoid cartilage, esophagus, and vertebral bodies. </a:t>
            </a:r>
            <a:endParaRPr lang="en-US" dirty="0" smtClean="0"/>
          </a:p>
          <a:p>
            <a:r>
              <a:rPr lang="en-US" dirty="0" smtClean="0"/>
              <a:t>However</a:t>
            </a:r>
            <a:r>
              <a:rPr lang="en-US" dirty="0"/>
              <a:t>, </a:t>
            </a:r>
            <a:r>
              <a:rPr lang="en-US" dirty="0" err="1"/>
              <a:t>paratracheal</a:t>
            </a:r>
            <a:r>
              <a:rPr lang="en-US" dirty="0"/>
              <a:t> pressure may be less affected by external laryngeal manipulation, as manipulation sites are relatively far from each other. </a:t>
            </a:r>
            <a:endParaRPr lang="en-US" dirty="0" smtClean="0"/>
          </a:p>
        </p:txBody>
      </p:sp>
      <p:sp>
        <p:nvSpPr>
          <p:cNvPr id="390"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11059124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Background"/>
          <p:cNvSpPr txBox="1">
            <a:spLocks noGrp="1"/>
          </p:cNvSpPr>
          <p:nvPr>
            <p:ph type="title"/>
          </p:nvPr>
        </p:nvSpPr>
        <p:spPr>
          <a:prstGeom prst="rect">
            <a:avLst/>
          </a:prstGeom>
          <a:solidFill>
            <a:srgbClr val="FEE4A8"/>
          </a:solidFill>
        </p:spPr>
        <p:txBody>
          <a:bodyPr/>
          <a:lstStyle>
            <a:lvl1pPr defTabSz="2048255">
              <a:defRPr spc="-100"/>
            </a:lvl1pPr>
          </a:lstStyle>
          <a:p>
            <a:r>
              <a:t>Background </a:t>
            </a:r>
          </a:p>
        </p:txBody>
      </p:sp>
      <p:sp>
        <p:nvSpPr>
          <p:cNvPr id="164" name="Liposomal bupivacaine (LB) is a long-acting multivesicular liposome formulation that provides prolonged BUPI release.…"/>
          <p:cNvSpPr txBox="1">
            <a:spLocks noGrp="1"/>
          </p:cNvSpPr>
          <p:nvPr>
            <p:ph type="body" idx="1"/>
          </p:nvPr>
        </p:nvSpPr>
        <p:spPr>
          <a:xfrm>
            <a:off x="1219199" y="4013200"/>
            <a:ext cx="21948578" cy="8483600"/>
          </a:xfrm>
          <a:prstGeom prst="rect">
            <a:avLst/>
          </a:prstGeom>
        </p:spPr>
        <p:txBody>
          <a:bodyPr>
            <a:normAutofit/>
          </a:bodyPr>
          <a:lstStyle/>
          <a:p>
            <a:pPr marL="682625" indent="-682625">
              <a:lnSpc>
                <a:spcPct val="81000"/>
              </a:lnSpc>
              <a:defRPr sz="5500">
                <a:latin typeface="Arial Unicode MS"/>
                <a:ea typeface="Arial Unicode MS"/>
                <a:cs typeface="Arial Unicode MS"/>
                <a:sym typeface="Arial Unicode MS"/>
              </a:defRPr>
            </a:pPr>
            <a:r>
              <a:rPr sz="4800" dirty="0"/>
              <a:t>The main mechanism of cricoid pressure is indirect occlusion of the esophagus between the cricoid cartilage and the bodies of the cervical vertebra.</a:t>
            </a:r>
          </a:p>
          <a:p>
            <a:pPr marL="682625" indent="-682625">
              <a:lnSpc>
                <a:spcPct val="81000"/>
              </a:lnSpc>
              <a:defRPr sz="5500">
                <a:latin typeface="Arial Unicode MS"/>
                <a:ea typeface="Arial Unicode MS"/>
                <a:cs typeface="Arial Unicode MS"/>
                <a:sym typeface="Arial Unicode MS"/>
              </a:defRPr>
            </a:pPr>
            <a:r>
              <a:rPr sz="4800" dirty="0"/>
              <a:t>However, cricoid pressure has been noted to have suboptimal effectiveness, because the esophagus might not be directly behind the cricoid cartilage.</a:t>
            </a:r>
          </a:p>
          <a:p>
            <a:pPr marL="682625" indent="-682625">
              <a:lnSpc>
                <a:spcPct val="81000"/>
              </a:lnSpc>
              <a:defRPr sz="6000">
                <a:latin typeface="Arial Unicode MS"/>
                <a:ea typeface="Arial Unicode MS"/>
                <a:cs typeface="Arial Unicode MS"/>
                <a:sym typeface="Arial Unicode MS"/>
              </a:defRPr>
            </a:pPr>
            <a:r>
              <a:rPr sz="4800" dirty="0"/>
              <a:t>Also, cricoid pressure can interfere with tracheal intubation by worsening the glottic view during direct laryngoscopy. </a:t>
            </a:r>
            <a:endParaRPr sz="4800" dirty="0"/>
          </a:p>
        </p:txBody>
      </p:sp>
      <p:sp>
        <p:nvSpPr>
          <p:cNvPr id="165"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Discussion"/>
          <p:cNvSpPr txBox="1">
            <a:spLocks noGrp="1"/>
          </p:cNvSpPr>
          <p:nvPr>
            <p:ph type="title"/>
          </p:nvPr>
        </p:nvSpPr>
        <p:spPr>
          <a:prstGeom prst="rect">
            <a:avLst/>
          </a:prstGeom>
          <a:solidFill>
            <a:srgbClr val="FEE4A8"/>
          </a:solidFill>
        </p:spPr>
        <p:txBody>
          <a:bodyPr/>
          <a:lstStyle>
            <a:lvl1pPr defTabSz="2048255">
              <a:defRPr spc="-100"/>
            </a:lvl1pPr>
          </a:lstStyle>
          <a:p>
            <a:r>
              <a:t>Discussion</a:t>
            </a:r>
          </a:p>
        </p:txBody>
      </p:sp>
      <p:sp>
        <p:nvSpPr>
          <p:cNvPr id="389" name="TAP block using LB plus BUPI HCl as part of a multimodal analgesia protocol after cesarean delivery reduced total opioid consumption through the first 72 hours following surgery.…"/>
          <p:cNvSpPr txBox="1">
            <a:spLocks noGrp="1"/>
          </p:cNvSpPr>
          <p:nvPr>
            <p:ph type="body" idx="1"/>
          </p:nvPr>
        </p:nvSpPr>
        <p:spPr>
          <a:xfrm>
            <a:off x="0" y="4205547"/>
            <a:ext cx="24384000" cy="8159741"/>
          </a:xfrm>
          <a:prstGeom prst="rect">
            <a:avLst/>
          </a:prstGeom>
        </p:spPr>
        <p:txBody>
          <a:bodyPr>
            <a:normAutofit/>
          </a:bodyPr>
          <a:lstStyle/>
          <a:p>
            <a:r>
              <a:rPr lang="en-US" dirty="0"/>
              <a:t>An additional safety concern has been that cricoid pressure can worsen bag-mask ventilation</a:t>
            </a:r>
            <a:r>
              <a:rPr lang="en-US" dirty="0" smtClean="0"/>
              <a:t>. </a:t>
            </a:r>
          </a:p>
          <a:p>
            <a:r>
              <a:rPr lang="en-US" dirty="0" smtClean="0"/>
              <a:t>In </a:t>
            </a:r>
            <a:r>
              <a:rPr lang="en-US" dirty="0"/>
              <a:t>this study, </a:t>
            </a:r>
            <a:r>
              <a:rPr lang="en-US" dirty="0" err="1"/>
              <a:t>paratracheal</a:t>
            </a:r>
            <a:r>
              <a:rPr lang="en-US" dirty="0"/>
              <a:t> pressure had a smaller adverse effect on bag-mask ventilation, compared to cricoid pressure. </a:t>
            </a:r>
            <a:endParaRPr lang="en-US" dirty="0" smtClean="0"/>
          </a:p>
          <a:p>
            <a:r>
              <a:rPr lang="en-US" dirty="0" smtClean="0"/>
              <a:t>Manual </a:t>
            </a:r>
            <a:r>
              <a:rPr lang="en-US" dirty="0"/>
              <a:t>bag-mask ventilation was easier with </a:t>
            </a:r>
            <a:r>
              <a:rPr lang="en-US" dirty="0" err="1"/>
              <a:t>paratracheal</a:t>
            </a:r>
            <a:r>
              <a:rPr lang="en-US" dirty="0"/>
              <a:t> pressure. </a:t>
            </a:r>
            <a:endParaRPr lang="en-US" dirty="0" smtClean="0"/>
          </a:p>
          <a:p>
            <a:r>
              <a:rPr lang="en-US" dirty="0" smtClean="0"/>
              <a:t>The </a:t>
            </a:r>
            <a:r>
              <a:rPr lang="en-US" dirty="0"/>
              <a:t>increase in PIP </a:t>
            </a:r>
            <a:r>
              <a:rPr lang="en-US" dirty="0" smtClean="0"/>
              <a:t>during </a:t>
            </a:r>
            <a:r>
              <a:rPr lang="en-US" dirty="0"/>
              <a:t>mechanical mask ventilation was </a:t>
            </a:r>
            <a:r>
              <a:rPr lang="en-US" dirty="0" smtClean="0"/>
              <a:t>significantly </a:t>
            </a:r>
            <a:r>
              <a:rPr lang="en-US" dirty="0"/>
              <a:t>less in the </a:t>
            </a:r>
            <a:r>
              <a:rPr lang="en-US" dirty="0" err="1"/>
              <a:t>paratracheal</a:t>
            </a:r>
            <a:r>
              <a:rPr lang="en-US" dirty="0"/>
              <a:t> group. </a:t>
            </a:r>
            <a:endParaRPr lang="en-US" dirty="0" smtClean="0"/>
          </a:p>
          <a:p>
            <a:r>
              <a:rPr lang="en-US" dirty="0" smtClean="0"/>
              <a:t>In </a:t>
            </a:r>
            <a:r>
              <a:rPr lang="en-US" dirty="0"/>
              <a:t>9 patients in the cricoid group (12.9%), PIP increased by more than half of the baseline airway pressure. </a:t>
            </a:r>
            <a:endParaRPr lang="en-US" dirty="0" smtClean="0"/>
          </a:p>
          <a:p>
            <a:r>
              <a:rPr lang="en-US" dirty="0" smtClean="0"/>
              <a:t>Moreover</a:t>
            </a:r>
            <a:r>
              <a:rPr lang="en-US" dirty="0"/>
              <a:t>, a patient in the cricoid group exhibited total obstruction and could not be ventilated during mask ventilation. </a:t>
            </a:r>
            <a:endParaRPr lang="en-US" dirty="0" smtClean="0"/>
          </a:p>
          <a:p>
            <a:endParaRPr lang="en-US" dirty="0"/>
          </a:p>
        </p:txBody>
      </p:sp>
      <p:sp>
        <p:nvSpPr>
          <p:cNvPr id="390"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3373165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Discussion"/>
          <p:cNvSpPr txBox="1">
            <a:spLocks noGrp="1"/>
          </p:cNvSpPr>
          <p:nvPr>
            <p:ph type="title"/>
          </p:nvPr>
        </p:nvSpPr>
        <p:spPr>
          <a:prstGeom prst="rect">
            <a:avLst/>
          </a:prstGeom>
          <a:solidFill>
            <a:srgbClr val="FEE4A8"/>
          </a:solidFill>
        </p:spPr>
        <p:txBody>
          <a:bodyPr/>
          <a:lstStyle>
            <a:lvl1pPr defTabSz="2048255">
              <a:defRPr spc="-100"/>
            </a:lvl1pPr>
          </a:lstStyle>
          <a:p>
            <a:r>
              <a:t>Discussion</a:t>
            </a:r>
          </a:p>
        </p:txBody>
      </p:sp>
      <p:sp>
        <p:nvSpPr>
          <p:cNvPr id="389" name="TAP block using LB plus BUPI HCl as part of a multimodal analgesia protocol after cesarean delivery reduced total opioid consumption through the first 72 hours following surgery.…"/>
          <p:cNvSpPr txBox="1">
            <a:spLocks noGrp="1"/>
          </p:cNvSpPr>
          <p:nvPr>
            <p:ph type="body" idx="1"/>
          </p:nvPr>
        </p:nvSpPr>
        <p:spPr>
          <a:xfrm>
            <a:off x="0" y="4205547"/>
            <a:ext cx="24384000" cy="8159741"/>
          </a:xfrm>
          <a:prstGeom prst="rect">
            <a:avLst/>
          </a:prstGeom>
        </p:spPr>
        <p:txBody>
          <a:bodyPr>
            <a:normAutofit/>
          </a:bodyPr>
          <a:lstStyle/>
          <a:p>
            <a:r>
              <a:rPr lang="en-US" dirty="0"/>
              <a:t>Airway obstruction during manual ventilation may increase the risk for gastric insufflation, by increasing PIP to overcome airway obstruction. </a:t>
            </a:r>
          </a:p>
          <a:p>
            <a:r>
              <a:rPr lang="en-US" dirty="0"/>
              <a:t>Although there have been some reports that cricoid pressure successfully suppresses gastric insufflation, air might pass through the compressed region when airway pressure exceeds the capacity of cricoid pressure. </a:t>
            </a:r>
            <a:endParaRPr lang="en-US" dirty="0" smtClean="0"/>
          </a:p>
          <a:p>
            <a:r>
              <a:rPr lang="en-US" dirty="0"/>
              <a:t>I</a:t>
            </a:r>
            <a:r>
              <a:rPr lang="en-US" dirty="0" smtClean="0"/>
              <a:t>f </a:t>
            </a:r>
            <a:r>
              <a:rPr lang="en-US" dirty="0"/>
              <a:t>the larynx collapses during the application of cricoid pressure, resistance may increase during tracheal tube advancement. </a:t>
            </a:r>
            <a:endParaRPr lang="en-US" dirty="0" smtClean="0"/>
          </a:p>
          <a:p>
            <a:r>
              <a:rPr lang="en-US" dirty="0" smtClean="0"/>
              <a:t>In </a:t>
            </a:r>
            <a:r>
              <a:rPr lang="en-US" dirty="0"/>
              <a:t>2 patients in this study, cricoid pressure was released to advance the tracheal tube through the glottis, due to severe resistance. </a:t>
            </a:r>
            <a:endParaRPr lang="en-US" dirty="0" smtClean="0"/>
          </a:p>
          <a:p>
            <a:r>
              <a:rPr lang="en-US" dirty="0" smtClean="0"/>
              <a:t>Conversely</a:t>
            </a:r>
            <a:r>
              <a:rPr lang="en-US" dirty="0"/>
              <a:t>, no such events occurred in the </a:t>
            </a:r>
            <a:r>
              <a:rPr lang="en-US" dirty="0" err="1" smtClean="0"/>
              <a:t>paratracheal</a:t>
            </a:r>
            <a:r>
              <a:rPr lang="en-US" dirty="0" smtClean="0"/>
              <a:t> </a:t>
            </a:r>
            <a:r>
              <a:rPr lang="en-US" dirty="0"/>
              <a:t>group. </a:t>
            </a:r>
            <a:endParaRPr lang="en-US" dirty="0"/>
          </a:p>
          <a:p>
            <a:endParaRPr lang="en-US" dirty="0"/>
          </a:p>
        </p:txBody>
      </p:sp>
      <p:sp>
        <p:nvSpPr>
          <p:cNvPr id="390"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10692297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8" name="Discussion"/>
          <p:cNvSpPr txBox="1">
            <a:spLocks noGrp="1"/>
          </p:cNvSpPr>
          <p:nvPr>
            <p:ph type="title"/>
          </p:nvPr>
        </p:nvSpPr>
        <p:spPr>
          <a:prstGeom prst="rect">
            <a:avLst/>
          </a:prstGeom>
          <a:solidFill>
            <a:srgbClr val="FEE4A8"/>
          </a:solidFill>
        </p:spPr>
        <p:txBody>
          <a:bodyPr/>
          <a:lstStyle>
            <a:lvl1pPr defTabSz="2048255">
              <a:defRPr spc="-100"/>
            </a:lvl1pPr>
          </a:lstStyle>
          <a:p>
            <a:r>
              <a:t>Discussion</a:t>
            </a:r>
          </a:p>
        </p:txBody>
      </p:sp>
      <p:sp>
        <p:nvSpPr>
          <p:cNvPr id="389" name="TAP block using LB plus BUPI HCl as part of a multimodal analgesia protocol after cesarean delivery reduced total opioid consumption through the first 72 hours following surgery.…"/>
          <p:cNvSpPr txBox="1">
            <a:spLocks noGrp="1"/>
          </p:cNvSpPr>
          <p:nvPr>
            <p:ph type="body" idx="1"/>
          </p:nvPr>
        </p:nvSpPr>
        <p:spPr>
          <a:xfrm>
            <a:off x="0" y="4205547"/>
            <a:ext cx="24384000" cy="8159741"/>
          </a:xfrm>
          <a:prstGeom prst="rect">
            <a:avLst/>
          </a:prstGeom>
        </p:spPr>
        <p:txBody>
          <a:bodyPr>
            <a:normAutofit/>
          </a:bodyPr>
          <a:lstStyle/>
          <a:p>
            <a:r>
              <a:rPr lang="en-US" dirty="0"/>
              <a:t>To occlude the esophagus with </a:t>
            </a:r>
            <a:r>
              <a:rPr lang="en-US" dirty="0" err="1"/>
              <a:t>paratracheal</a:t>
            </a:r>
            <a:r>
              <a:rPr lang="en-US" dirty="0"/>
              <a:t> or </a:t>
            </a:r>
            <a:r>
              <a:rPr lang="en-US" dirty="0" smtClean="0"/>
              <a:t>cricoid </a:t>
            </a:r>
            <a:r>
              <a:rPr lang="en-US" dirty="0"/>
              <a:t>pressure, the esophagus should be located in an adequate location: to the lower left of the trachea for </a:t>
            </a:r>
            <a:r>
              <a:rPr lang="en-US" dirty="0" err="1"/>
              <a:t>paratracheal</a:t>
            </a:r>
            <a:r>
              <a:rPr lang="en-US" dirty="0"/>
              <a:t> pressure and behind the cricoid cartilage for cricoid pressure. </a:t>
            </a:r>
            <a:endParaRPr lang="en-US" dirty="0" smtClean="0"/>
          </a:p>
          <a:p>
            <a:r>
              <a:rPr lang="en-US" dirty="0" smtClean="0"/>
              <a:t>When </a:t>
            </a:r>
            <a:r>
              <a:rPr lang="en-US" dirty="0"/>
              <a:t>the lower-left </a:t>
            </a:r>
            <a:r>
              <a:rPr lang="en-US" dirty="0" err="1"/>
              <a:t>paratracheal</a:t>
            </a:r>
            <a:r>
              <a:rPr lang="en-US" dirty="0"/>
              <a:t> and cricoid regions were compared for anatomical suitability for esophageal compression, the </a:t>
            </a:r>
            <a:r>
              <a:rPr lang="en-US" dirty="0" smtClean="0"/>
              <a:t>esophageal </a:t>
            </a:r>
            <a:r>
              <a:rPr lang="en-US" dirty="0"/>
              <a:t>location in the lower-left </a:t>
            </a:r>
            <a:r>
              <a:rPr lang="en-US" dirty="0" err="1"/>
              <a:t>paratracheal</a:t>
            </a:r>
            <a:r>
              <a:rPr lang="en-US" dirty="0"/>
              <a:t> region was more suitable for compression, compared to the </a:t>
            </a:r>
            <a:r>
              <a:rPr lang="en-US" dirty="0" smtClean="0"/>
              <a:t>cricoid </a:t>
            </a:r>
            <a:r>
              <a:rPr lang="en-US" dirty="0"/>
              <a:t>region. </a:t>
            </a:r>
            <a:endParaRPr lang="en-US" dirty="0" smtClean="0"/>
          </a:p>
          <a:p>
            <a:r>
              <a:rPr lang="en-US" dirty="0" smtClean="0"/>
              <a:t>With </a:t>
            </a:r>
            <a:r>
              <a:rPr lang="en-US" dirty="0"/>
              <a:t>cricoid pressure, successful </a:t>
            </a:r>
            <a:r>
              <a:rPr lang="en-US" dirty="0" smtClean="0"/>
              <a:t>esophageal </a:t>
            </a:r>
            <a:r>
              <a:rPr lang="en-US" dirty="0"/>
              <a:t>compression occurs indirectly via the posteriorly directed cricoid cartilage. </a:t>
            </a:r>
            <a:endParaRPr lang="en-US" dirty="0" smtClean="0"/>
          </a:p>
          <a:p>
            <a:r>
              <a:rPr lang="en-US" dirty="0" smtClean="0"/>
              <a:t>For </a:t>
            </a:r>
            <a:r>
              <a:rPr lang="en-US" dirty="0"/>
              <a:t>this to be effective, the cricoid cartilage must completely or partially over</a:t>
            </a:r>
            <a:r>
              <a:rPr lang="en-US" dirty="0" smtClean="0"/>
              <a:t>-lie </a:t>
            </a:r>
            <a:r>
              <a:rPr lang="en-US" dirty="0"/>
              <a:t>the esophagus. </a:t>
            </a:r>
            <a:endParaRPr lang="en-US" dirty="0"/>
          </a:p>
          <a:p>
            <a:endParaRPr lang="en-US" dirty="0"/>
          </a:p>
          <a:p>
            <a:endParaRPr lang="en-US" dirty="0"/>
          </a:p>
        </p:txBody>
      </p:sp>
      <p:sp>
        <p:nvSpPr>
          <p:cNvPr id="390"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24151491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8" name="Discussion"/>
          <p:cNvSpPr txBox="1">
            <a:spLocks noGrp="1"/>
          </p:cNvSpPr>
          <p:nvPr>
            <p:ph type="title"/>
          </p:nvPr>
        </p:nvSpPr>
        <p:spPr>
          <a:prstGeom prst="rect">
            <a:avLst/>
          </a:prstGeom>
          <a:solidFill>
            <a:srgbClr val="FEE4A8"/>
          </a:solidFill>
        </p:spPr>
        <p:txBody>
          <a:bodyPr/>
          <a:lstStyle>
            <a:lvl1pPr defTabSz="2048255">
              <a:defRPr spc="-100"/>
            </a:lvl1pPr>
          </a:lstStyle>
          <a:p>
            <a:r>
              <a:t>Discussion</a:t>
            </a:r>
          </a:p>
        </p:txBody>
      </p:sp>
      <p:sp>
        <p:nvSpPr>
          <p:cNvPr id="389" name="TAP block using LB plus BUPI HCl as part of a multimodal analgesia protocol after cesarean delivery reduced total opioid consumption through the first 72 hours following surgery.…"/>
          <p:cNvSpPr txBox="1">
            <a:spLocks noGrp="1"/>
          </p:cNvSpPr>
          <p:nvPr>
            <p:ph type="body" idx="1"/>
          </p:nvPr>
        </p:nvSpPr>
        <p:spPr>
          <a:xfrm>
            <a:off x="0" y="4205547"/>
            <a:ext cx="24384000" cy="8159741"/>
          </a:xfrm>
          <a:prstGeom prst="rect">
            <a:avLst/>
          </a:prstGeom>
        </p:spPr>
        <p:txBody>
          <a:bodyPr>
            <a:normAutofit lnSpcReduction="10000"/>
          </a:bodyPr>
          <a:lstStyle/>
          <a:p>
            <a:r>
              <a:rPr lang="en-US" dirty="0"/>
              <a:t>T</a:t>
            </a:r>
            <a:r>
              <a:rPr lang="en-US" dirty="0" smtClean="0"/>
              <a:t>he </a:t>
            </a:r>
            <a:r>
              <a:rPr lang="en-US" dirty="0"/>
              <a:t>esophagus that partially overlaps the cricoid cartilage may not be obstructed by cricoid pressure because cricoid </a:t>
            </a:r>
            <a:r>
              <a:rPr lang="en-US" dirty="0" smtClean="0"/>
              <a:t>pressure </a:t>
            </a:r>
            <a:r>
              <a:rPr lang="en-US" dirty="0"/>
              <a:t>can shift the esophagus laterally</a:t>
            </a:r>
            <a:r>
              <a:rPr lang="en-US" dirty="0" smtClean="0"/>
              <a:t>. </a:t>
            </a:r>
          </a:p>
          <a:p>
            <a:r>
              <a:rPr lang="en-US" dirty="0" smtClean="0"/>
              <a:t>In contrast, </a:t>
            </a:r>
            <a:r>
              <a:rPr lang="en-US" dirty="0" err="1" smtClean="0"/>
              <a:t>paratracheal</a:t>
            </a:r>
            <a:r>
              <a:rPr lang="en-US" dirty="0" smtClean="0"/>
              <a:t> pressure is directly applied to the esophagus in the lower-left </a:t>
            </a:r>
            <a:r>
              <a:rPr lang="en-US" dirty="0" err="1" smtClean="0"/>
              <a:t>paratracheal</a:t>
            </a:r>
            <a:r>
              <a:rPr lang="en-US" dirty="0" smtClean="0"/>
              <a:t> region, but it is still important to know the consistency of its location. </a:t>
            </a:r>
          </a:p>
          <a:p>
            <a:r>
              <a:rPr lang="en-US" dirty="0" smtClean="0"/>
              <a:t>There could be an argument whether the position of the esophagus is a relevant factor of the effectiveness of cricoid pressure. </a:t>
            </a:r>
          </a:p>
          <a:p>
            <a:r>
              <a:rPr lang="en-US" dirty="0" smtClean="0"/>
              <a:t>In a magnetic resonance imaging–based study, cricoid pressure compressed the </a:t>
            </a:r>
            <a:r>
              <a:rPr lang="en-US" dirty="0" err="1" smtClean="0"/>
              <a:t>postcricoid</a:t>
            </a:r>
            <a:r>
              <a:rPr lang="en-US" dirty="0" smtClean="0"/>
              <a:t> </a:t>
            </a:r>
            <a:r>
              <a:rPr lang="en-US" dirty="0" err="1" smtClean="0"/>
              <a:t>hypopharynx</a:t>
            </a:r>
            <a:r>
              <a:rPr lang="en-US" dirty="0" smtClean="0"/>
              <a:t>, which is an anatomical unit with the cricoid cartilage, rather than the esophagus.</a:t>
            </a:r>
          </a:p>
          <a:p>
            <a:r>
              <a:rPr lang="en-US" dirty="0" smtClean="0"/>
              <a:t>In this study, the </a:t>
            </a:r>
            <a:r>
              <a:rPr lang="en-US" dirty="0" err="1" smtClean="0"/>
              <a:t>postcricoid</a:t>
            </a:r>
            <a:r>
              <a:rPr lang="en-US" dirty="0" smtClean="0"/>
              <a:t> </a:t>
            </a:r>
            <a:r>
              <a:rPr lang="en-US" dirty="0" err="1" smtClean="0"/>
              <a:t>hypopharynx</a:t>
            </a:r>
            <a:r>
              <a:rPr lang="en-US" dirty="0" smtClean="0"/>
              <a:t> was compressed by cricoid pressure against the vertebral body or </a:t>
            </a:r>
            <a:r>
              <a:rPr lang="en-US" dirty="0" err="1" smtClean="0"/>
              <a:t>longus</a:t>
            </a:r>
            <a:r>
              <a:rPr lang="en-US" dirty="0" smtClean="0"/>
              <a:t> </a:t>
            </a:r>
            <a:r>
              <a:rPr lang="en-US" dirty="0" err="1" smtClean="0"/>
              <a:t>colli</a:t>
            </a:r>
            <a:r>
              <a:rPr lang="en-US" dirty="0" smtClean="0"/>
              <a:t> muscle group regardless of the location of the esophagus. </a:t>
            </a:r>
          </a:p>
          <a:p>
            <a:r>
              <a:rPr lang="en-US" dirty="0" smtClean="0"/>
              <a:t>However, still </a:t>
            </a:r>
            <a:r>
              <a:rPr lang="en-US" dirty="0" err="1" smtClean="0"/>
              <a:t>paratracheal</a:t>
            </a:r>
            <a:r>
              <a:rPr lang="en-US" dirty="0" smtClean="0"/>
              <a:t> pressure might be useful as </a:t>
            </a:r>
            <a:r>
              <a:rPr lang="en-US" dirty="0" err="1" smtClean="0"/>
              <a:t>paratracheal</a:t>
            </a:r>
            <a:r>
              <a:rPr lang="en-US" dirty="0" smtClean="0"/>
              <a:t> pressure compressed the esophagus directly against the vertebral body and occluded it. </a:t>
            </a:r>
          </a:p>
          <a:p>
            <a:endParaRPr lang="en-US" dirty="0"/>
          </a:p>
          <a:p>
            <a:endParaRPr lang="en-US" dirty="0"/>
          </a:p>
        </p:txBody>
      </p:sp>
      <p:sp>
        <p:nvSpPr>
          <p:cNvPr id="390"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29961442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Discussion"/>
          <p:cNvSpPr txBox="1">
            <a:spLocks noGrp="1"/>
          </p:cNvSpPr>
          <p:nvPr>
            <p:ph type="title"/>
          </p:nvPr>
        </p:nvSpPr>
        <p:spPr>
          <a:prstGeom prst="rect">
            <a:avLst/>
          </a:prstGeom>
          <a:solidFill>
            <a:srgbClr val="FEE4A8"/>
          </a:solidFill>
        </p:spPr>
        <p:txBody>
          <a:bodyPr/>
          <a:lstStyle>
            <a:lvl1pPr defTabSz="2048255">
              <a:defRPr spc="-100"/>
            </a:lvl1pPr>
          </a:lstStyle>
          <a:p>
            <a:r>
              <a:t>Discussion</a:t>
            </a:r>
          </a:p>
        </p:txBody>
      </p:sp>
      <p:sp>
        <p:nvSpPr>
          <p:cNvPr id="389" name="TAP block using LB plus BUPI HCl as part of a multimodal analgesia protocol after cesarean delivery reduced total opioid consumption through the first 72 hours following surgery.…"/>
          <p:cNvSpPr txBox="1">
            <a:spLocks noGrp="1"/>
          </p:cNvSpPr>
          <p:nvPr>
            <p:ph type="body" idx="1"/>
          </p:nvPr>
        </p:nvSpPr>
        <p:spPr>
          <a:xfrm>
            <a:off x="0" y="4205547"/>
            <a:ext cx="24384000" cy="8159741"/>
          </a:xfrm>
          <a:prstGeom prst="rect">
            <a:avLst/>
          </a:prstGeom>
        </p:spPr>
        <p:txBody>
          <a:bodyPr>
            <a:normAutofit/>
          </a:bodyPr>
          <a:lstStyle/>
          <a:p>
            <a:r>
              <a:rPr lang="en-US" dirty="0"/>
              <a:t>In 2 patients, the esophagus was found on the patient’s right side in the lower </a:t>
            </a:r>
            <a:r>
              <a:rPr lang="en-US" dirty="0" err="1"/>
              <a:t>paratracheal</a:t>
            </a:r>
            <a:r>
              <a:rPr lang="en-US" dirty="0"/>
              <a:t> region. </a:t>
            </a:r>
            <a:endParaRPr lang="en-US" dirty="0" smtClean="0"/>
          </a:p>
          <a:p>
            <a:r>
              <a:rPr lang="en-US" dirty="0" smtClean="0"/>
              <a:t>In </a:t>
            </a:r>
            <a:r>
              <a:rPr lang="en-US" dirty="0"/>
              <a:t>one of these patients, it was repositioned after </a:t>
            </a:r>
            <a:r>
              <a:rPr lang="en-US" dirty="0" smtClean="0"/>
              <a:t>tracheal </a:t>
            </a:r>
            <a:r>
              <a:rPr lang="en-US" dirty="0"/>
              <a:t>intubation, then found in the lower-left </a:t>
            </a:r>
            <a:r>
              <a:rPr lang="en-US" dirty="0" err="1" smtClean="0"/>
              <a:t>paratracheal</a:t>
            </a:r>
            <a:r>
              <a:rPr lang="en-US" dirty="0" smtClean="0"/>
              <a:t> </a:t>
            </a:r>
            <a:r>
              <a:rPr lang="en-US" dirty="0"/>
              <a:t>region </a:t>
            </a:r>
            <a:endParaRPr lang="en-US" dirty="0" smtClean="0"/>
          </a:p>
          <a:p>
            <a:r>
              <a:rPr lang="en-US" dirty="0" smtClean="0"/>
              <a:t>This </a:t>
            </a:r>
            <a:r>
              <a:rPr lang="en-US" dirty="0"/>
              <a:t>suggests that when pressure is applied to surrounding structures, the position of the esophagus can change. </a:t>
            </a:r>
            <a:endParaRPr lang="en-US" dirty="0" smtClean="0"/>
          </a:p>
          <a:p>
            <a:r>
              <a:rPr lang="en-US" dirty="0" smtClean="0"/>
              <a:t>Therefore</a:t>
            </a:r>
            <a:r>
              <a:rPr lang="en-US" dirty="0"/>
              <a:t>, the exact location of the esophagus can be </a:t>
            </a:r>
            <a:r>
              <a:rPr lang="en-US" dirty="0" smtClean="0"/>
              <a:t>determined </a:t>
            </a:r>
            <a:r>
              <a:rPr lang="en-US" dirty="0"/>
              <a:t>with ultrasound examination. </a:t>
            </a:r>
            <a:endParaRPr lang="en-US" dirty="0" smtClean="0"/>
          </a:p>
          <a:p>
            <a:r>
              <a:rPr lang="en-US" dirty="0" smtClean="0"/>
              <a:t>However</a:t>
            </a:r>
            <a:r>
              <a:rPr lang="en-US" dirty="0"/>
              <a:t>, in the absence of ultrasound, the lower-left </a:t>
            </a:r>
            <a:r>
              <a:rPr lang="en-US" dirty="0" err="1"/>
              <a:t>paratracheal</a:t>
            </a:r>
            <a:r>
              <a:rPr lang="en-US" dirty="0"/>
              <a:t> region is presumably effective for esophageal </a:t>
            </a:r>
            <a:r>
              <a:rPr lang="en-US" dirty="0" smtClean="0"/>
              <a:t>compression </a:t>
            </a:r>
            <a:r>
              <a:rPr lang="en-US" dirty="0"/>
              <a:t>in most patients. </a:t>
            </a:r>
            <a:endParaRPr lang="en-US" dirty="0"/>
          </a:p>
          <a:p>
            <a:endParaRPr lang="en-US" dirty="0"/>
          </a:p>
          <a:p>
            <a:endParaRPr lang="en-US" dirty="0"/>
          </a:p>
        </p:txBody>
      </p:sp>
      <p:sp>
        <p:nvSpPr>
          <p:cNvPr id="390"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5929753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Limitation"/>
          <p:cNvSpPr txBox="1">
            <a:spLocks noGrp="1"/>
          </p:cNvSpPr>
          <p:nvPr>
            <p:ph type="title"/>
          </p:nvPr>
        </p:nvSpPr>
        <p:spPr>
          <a:prstGeom prst="rect">
            <a:avLst/>
          </a:prstGeom>
          <a:solidFill>
            <a:srgbClr val="FEE4A8"/>
          </a:solidFill>
        </p:spPr>
        <p:txBody>
          <a:bodyPr/>
          <a:lstStyle>
            <a:lvl1pPr defTabSz="2048255">
              <a:defRPr spc="-100"/>
            </a:lvl1pPr>
          </a:lstStyle>
          <a:p>
            <a:r>
              <a:t>Limitation</a:t>
            </a:r>
          </a:p>
        </p:txBody>
      </p:sp>
      <p:sp>
        <p:nvSpPr>
          <p:cNvPr id="409" name="The participating centers had variations in their standard of care, which may have led to differences across sites in overall opioid consumption.…"/>
          <p:cNvSpPr txBox="1">
            <a:spLocks noGrp="1"/>
          </p:cNvSpPr>
          <p:nvPr>
            <p:ph type="body" idx="1"/>
          </p:nvPr>
        </p:nvSpPr>
        <p:spPr>
          <a:xfrm>
            <a:off x="218961" y="4013200"/>
            <a:ext cx="22948816" cy="8315051"/>
          </a:xfrm>
          <a:prstGeom prst="rect">
            <a:avLst/>
          </a:prstGeom>
        </p:spPr>
        <p:txBody>
          <a:bodyPr/>
          <a:lstStyle/>
          <a:p>
            <a:r>
              <a:rPr lang="en-US" dirty="0" smtClean="0"/>
              <a:t>First, the </a:t>
            </a:r>
            <a:r>
              <a:rPr lang="en-US" dirty="0"/>
              <a:t>sample </a:t>
            </a:r>
            <a:r>
              <a:rPr lang="en-US" dirty="0" smtClean="0"/>
              <a:t>size was calculated </a:t>
            </a:r>
            <a:r>
              <a:rPr lang="en-US" dirty="0"/>
              <a:t>for a 1-sided </a:t>
            </a:r>
            <a:r>
              <a:rPr lang="en-US" dirty="0" err="1" smtClean="0"/>
              <a:t>noninferiority</a:t>
            </a:r>
            <a:r>
              <a:rPr lang="en-US" dirty="0" smtClean="0"/>
              <a:t> </a:t>
            </a:r>
            <a:r>
              <a:rPr lang="en-US" dirty="0"/>
              <a:t>test with an of </a:t>
            </a:r>
            <a:r>
              <a:rPr lang="en-US" dirty="0" smtClean="0"/>
              <a:t>0.05</a:t>
            </a:r>
            <a:r>
              <a:rPr lang="en-US" dirty="0"/>
              <a:t>. However, </a:t>
            </a:r>
            <a:r>
              <a:rPr lang="en-US" dirty="0" err="1"/>
              <a:t>noninferiority</a:t>
            </a:r>
            <a:r>
              <a:rPr lang="en-US" dirty="0"/>
              <a:t> should be assessed with an of </a:t>
            </a:r>
            <a:r>
              <a:rPr lang="en-US" dirty="0" smtClean="0"/>
              <a:t>0.025 </a:t>
            </a:r>
            <a:r>
              <a:rPr lang="en-US" dirty="0"/>
              <a:t>on the indicated side with the use of a 95% CI. </a:t>
            </a:r>
            <a:endParaRPr lang="en-US" dirty="0" smtClean="0"/>
          </a:p>
          <a:p>
            <a:r>
              <a:rPr lang="en-US" dirty="0"/>
              <a:t>Second, </a:t>
            </a:r>
            <a:r>
              <a:rPr lang="en-US" dirty="0" smtClean="0"/>
              <a:t>intubation success rate was not evaluated </a:t>
            </a:r>
            <a:r>
              <a:rPr lang="en-US" dirty="0"/>
              <a:t>as a primary end point. </a:t>
            </a:r>
            <a:r>
              <a:rPr lang="en-US" dirty="0" smtClean="0"/>
              <a:t/>
            </a:r>
            <a:br>
              <a:rPr lang="en-US" dirty="0" smtClean="0"/>
            </a:br>
            <a:r>
              <a:rPr lang="en-US" dirty="0" smtClean="0"/>
              <a:t>A </a:t>
            </a:r>
            <a:r>
              <a:rPr lang="en-US" dirty="0"/>
              <a:t>randomized controlled trial of the 2 techniques for comparing intubation success rates was impractical as they require enormous sample sizes given the high intubation success rates. </a:t>
            </a:r>
            <a:endParaRPr lang="en-US" dirty="0"/>
          </a:p>
          <a:p>
            <a:endParaRPr lang="en-US" dirty="0"/>
          </a:p>
        </p:txBody>
      </p:sp>
      <p:sp>
        <p:nvSpPr>
          <p:cNvPr id="410"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14665908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Limitation"/>
          <p:cNvSpPr txBox="1">
            <a:spLocks noGrp="1"/>
          </p:cNvSpPr>
          <p:nvPr>
            <p:ph type="title"/>
          </p:nvPr>
        </p:nvSpPr>
        <p:spPr>
          <a:prstGeom prst="rect">
            <a:avLst/>
          </a:prstGeom>
          <a:solidFill>
            <a:srgbClr val="FEE4A8"/>
          </a:solidFill>
        </p:spPr>
        <p:txBody>
          <a:bodyPr/>
          <a:lstStyle>
            <a:lvl1pPr defTabSz="2048255">
              <a:defRPr spc="-100"/>
            </a:lvl1pPr>
          </a:lstStyle>
          <a:p>
            <a:r>
              <a:t>Limitation</a:t>
            </a:r>
          </a:p>
        </p:txBody>
      </p:sp>
      <p:sp>
        <p:nvSpPr>
          <p:cNvPr id="409" name="The participating centers had variations in their standard of care, which may have led to differences across sites in overall opioid consumption.…"/>
          <p:cNvSpPr txBox="1">
            <a:spLocks noGrp="1"/>
          </p:cNvSpPr>
          <p:nvPr>
            <p:ph type="body" idx="1"/>
          </p:nvPr>
        </p:nvSpPr>
        <p:spPr>
          <a:xfrm>
            <a:off x="1219199" y="4013200"/>
            <a:ext cx="21948578" cy="8483600"/>
          </a:xfrm>
          <a:prstGeom prst="rect">
            <a:avLst/>
          </a:prstGeom>
        </p:spPr>
        <p:txBody>
          <a:bodyPr/>
          <a:lstStyle/>
          <a:p>
            <a:r>
              <a:rPr lang="en-US" dirty="0"/>
              <a:t>Third, the </a:t>
            </a:r>
            <a:r>
              <a:rPr lang="en-US" dirty="0" err="1"/>
              <a:t>noninferiority</a:t>
            </a:r>
            <a:r>
              <a:rPr lang="en-US" dirty="0"/>
              <a:t> margin of 15% might have been high and there was a risk for type I error. </a:t>
            </a:r>
            <a:endParaRPr lang="en-US" dirty="0" smtClean="0"/>
          </a:p>
          <a:p>
            <a:r>
              <a:rPr lang="en-US" dirty="0" smtClean="0"/>
              <a:t>Fourth</a:t>
            </a:r>
            <a:r>
              <a:rPr lang="en-US" dirty="0"/>
              <a:t>, we used a same block size for block </a:t>
            </a:r>
            <a:r>
              <a:rPr lang="en-US" dirty="0" smtClean="0"/>
              <a:t>randomization</a:t>
            </a:r>
            <a:r>
              <a:rPr lang="en-US" dirty="0"/>
              <a:t>. </a:t>
            </a:r>
            <a:r>
              <a:rPr lang="en-US" dirty="0" smtClean="0"/>
              <a:t/>
            </a:r>
            <a:br>
              <a:rPr lang="en-US" dirty="0" smtClean="0"/>
            </a:br>
            <a:r>
              <a:rPr lang="en-US" dirty="0" smtClean="0"/>
              <a:t>Although anesthesiologists </a:t>
            </a:r>
            <a:r>
              <a:rPr lang="en-US" dirty="0"/>
              <a:t>were not aware of the randomization sequence, different block sizes should be used to ensure optimal blinding. </a:t>
            </a:r>
            <a:endParaRPr lang="en-US" dirty="0" smtClean="0"/>
          </a:p>
          <a:p>
            <a:r>
              <a:rPr lang="en-US" dirty="0" smtClean="0"/>
              <a:t>Finally</a:t>
            </a:r>
            <a:r>
              <a:rPr lang="en-US" dirty="0"/>
              <a:t>, the effects of </a:t>
            </a:r>
            <a:r>
              <a:rPr lang="en-US" dirty="0" err="1"/>
              <a:t>paratracheal</a:t>
            </a:r>
            <a:r>
              <a:rPr lang="en-US" dirty="0"/>
              <a:t> and cricoid pressures were only evaluated in patients with normal airways undergoing elective surgery. The results might be </a:t>
            </a:r>
            <a:r>
              <a:rPr lang="en-US" dirty="0" smtClean="0"/>
              <a:t>different </a:t>
            </a:r>
            <a:r>
              <a:rPr lang="en-US" dirty="0"/>
              <a:t>in patients with </a:t>
            </a:r>
            <a:r>
              <a:rPr lang="en-US" dirty="0" smtClean="0"/>
              <a:t>difficult </a:t>
            </a:r>
            <a:r>
              <a:rPr lang="en-US" dirty="0"/>
              <a:t>airways. </a:t>
            </a:r>
            <a:endParaRPr lang="en-US" dirty="0"/>
          </a:p>
          <a:p>
            <a:endParaRPr lang="en-US" dirty="0"/>
          </a:p>
          <a:p>
            <a:endParaRPr lang="en-US" dirty="0"/>
          </a:p>
        </p:txBody>
      </p:sp>
      <p:sp>
        <p:nvSpPr>
          <p:cNvPr id="410"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17669963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onclusion"/>
          <p:cNvSpPr txBox="1">
            <a:spLocks noGrp="1"/>
          </p:cNvSpPr>
          <p:nvPr>
            <p:ph type="title"/>
          </p:nvPr>
        </p:nvSpPr>
        <p:spPr>
          <a:prstGeom prst="rect">
            <a:avLst/>
          </a:prstGeom>
          <a:solidFill>
            <a:srgbClr val="FEE4A8"/>
          </a:solidFill>
        </p:spPr>
        <p:txBody>
          <a:bodyPr/>
          <a:lstStyle>
            <a:lvl1pPr defTabSz="2048255">
              <a:defRPr spc="-100"/>
            </a:lvl1pPr>
          </a:lstStyle>
          <a:p>
            <a:r>
              <a:t>Conclusion </a:t>
            </a:r>
          </a:p>
        </p:txBody>
      </p:sp>
      <p:sp>
        <p:nvSpPr>
          <p:cNvPr id="417" name="This study show that a correctly placed TAP block using LB plus BUPI HCl as part of a multimodal analgesia protocol after cesarean delivery in women who received intrathecal morphine can reduce opioid consumption while managing pain versus TAP block with"/>
          <p:cNvSpPr txBox="1">
            <a:spLocks noGrp="1"/>
          </p:cNvSpPr>
          <p:nvPr>
            <p:ph type="body" idx="1"/>
          </p:nvPr>
        </p:nvSpPr>
        <p:spPr>
          <a:xfrm>
            <a:off x="1219199" y="4025900"/>
            <a:ext cx="21948578" cy="8483600"/>
          </a:xfrm>
          <a:prstGeom prst="rect">
            <a:avLst/>
          </a:prstGeom>
        </p:spPr>
        <p:txBody>
          <a:bodyPr/>
          <a:lstStyle/>
          <a:p>
            <a:r>
              <a:rPr lang="en-US" dirty="0"/>
              <a:t>In conclusion, </a:t>
            </a:r>
            <a:r>
              <a:rPr lang="en-US" dirty="0" err="1"/>
              <a:t>paratracheal</a:t>
            </a:r>
            <a:r>
              <a:rPr lang="en-US" dirty="0"/>
              <a:t> pressure was </a:t>
            </a:r>
            <a:r>
              <a:rPr lang="en-US" dirty="0" err="1" smtClean="0"/>
              <a:t>noninferior</a:t>
            </a:r>
            <a:r>
              <a:rPr lang="en-US" dirty="0" smtClean="0"/>
              <a:t> </a:t>
            </a:r>
            <a:r>
              <a:rPr lang="en-US" dirty="0"/>
              <a:t>to cricoid pressure with respect to the effect on the </a:t>
            </a:r>
            <a:r>
              <a:rPr lang="en-US" dirty="0" err="1"/>
              <a:t>glottic</a:t>
            </a:r>
            <a:r>
              <a:rPr lang="en-US" dirty="0"/>
              <a:t> view during direct laryngoscopy. </a:t>
            </a:r>
            <a:endParaRPr lang="en-US" dirty="0" smtClean="0"/>
          </a:p>
          <a:p>
            <a:r>
              <a:rPr lang="en-US" dirty="0" smtClean="0"/>
              <a:t>Mask ventilation </a:t>
            </a:r>
            <a:r>
              <a:rPr lang="en-US" dirty="0"/>
              <a:t>was easier with the </a:t>
            </a:r>
            <a:r>
              <a:rPr lang="en-US" dirty="0" err="1"/>
              <a:t>paratracheal</a:t>
            </a:r>
            <a:r>
              <a:rPr lang="en-US" dirty="0"/>
              <a:t> pressure than with the cricoid pressure, however, the ease of </a:t>
            </a:r>
            <a:r>
              <a:rPr lang="en-US" dirty="0" smtClean="0"/>
              <a:t>intubation </a:t>
            </a:r>
            <a:r>
              <a:rPr lang="en-US" dirty="0"/>
              <a:t>did not differ between the 2 maneuvers. </a:t>
            </a:r>
            <a:endParaRPr lang="en-US" dirty="0"/>
          </a:p>
        </p:txBody>
      </p:sp>
      <p:sp>
        <p:nvSpPr>
          <p:cNvPr id="418" name="Slide Subtitle"/>
          <p:cNvSpPr txBox="1">
            <a:spLocks noGrp="1"/>
          </p:cNvSpPr>
          <p:nvPr>
            <p:ph type="body" idx="21"/>
          </p:nvPr>
        </p:nvSpPr>
        <p:spPr>
          <a:prstGeom prst="rect">
            <a:avLst/>
          </a:prstGeom>
        </p:spPr>
        <p:txBody>
          <a:bodyPr/>
          <a:lstStyle/>
          <a:p>
            <a:pPr>
              <a:defRPr spc="-44"/>
            </a:pPr>
            <a:endParaRPr/>
          </a:p>
        </p:txBody>
      </p:sp>
    </p:spTree>
    <p:extLst>
      <p:ext uri="{BB962C8B-B14F-4D97-AF65-F5344CB8AC3E}">
        <p14:creationId xmlns:p14="http://schemas.microsoft.com/office/powerpoint/2010/main" val="14768878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Critical appraisal : RCT"/>
          <p:cNvSpPr txBox="1">
            <a:spLocks noGrp="1"/>
          </p:cNvSpPr>
          <p:nvPr>
            <p:ph type="title"/>
          </p:nvPr>
        </p:nvSpPr>
        <p:spPr>
          <a:prstGeom prst="rect">
            <a:avLst/>
          </a:prstGeom>
          <a:solidFill>
            <a:srgbClr val="FEE4A8"/>
          </a:solidFill>
        </p:spPr>
        <p:txBody>
          <a:bodyPr/>
          <a:lstStyle>
            <a:lvl1pPr defTabSz="2048255">
              <a:defRPr spc="-100"/>
            </a:lvl1pPr>
          </a:lstStyle>
          <a:p>
            <a:r>
              <a:t>Critical appraisal : RCT</a:t>
            </a:r>
          </a:p>
        </p:txBody>
      </p:sp>
      <p:sp>
        <p:nvSpPr>
          <p:cNvPr id="421" name="Does this study address a clear question?"/>
          <p:cNvSpPr txBox="1">
            <a:spLocks noGrp="1"/>
          </p:cNvSpPr>
          <p:nvPr>
            <p:ph type="body" sz="quarter" idx="1"/>
          </p:nvPr>
        </p:nvSpPr>
        <p:spPr>
          <a:xfrm>
            <a:off x="1219200" y="2666761"/>
            <a:ext cx="21945600" cy="1402779"/>
          </a:xfrm>
          <a:prstGeom prst="rect">
            <a:avLst/>
          </a:prstGeom>
        </p:spPr>
        <p:txBody>
          <a:bodyPr/>
          <a:lstStyle>
            <a:lvl1pPr marL="744680" indent="-744680">
              <a:defRPr sz="6000"/>
            </a:lvl1pPr>
          </a:lstStyle>
          <a:p>
            <a:r>
              <a:t>Does this study address a clear question?</a:t>
            </a:r>
          </a:p>
        </p:txBody>
      </p:sp>
      <p:sp>
        <p:nvSpPr>
          <p:cNvPr id="422" name="Slide Subtitle"/>
          <p:cNvSpPr txBox="1">
            <a:spLocks noGrp="1"/>
          </p:cNvSpPr>
          <p:nvPr>
            <p:ph type="body" idx="21"/>
          </p:nvPr>
        </p:nvSpPr>
        <p:spPr>
          <a:prstGeom prst="rect">
            <a:avLst/>
          </a:prstGeom>
        </p:spPr>
        <p:txBody>
          <a:bodyPr/>
          <a:lstStyle/>
          <a:p>
            <a:pPr>
              <a:defRPr spc="-44"/>
            </a:pPr>
            <a:endParaRPr/>
          </a:p>
        </p:txBody>
      </p:sp>
      <p:pic>
        <p:nvPicPr>
          <p:cNvPr id="423" name="Image" descr="Image"/>
          <p:cNvPicPr>
            <a:picLocks noChangeAspect="1"/>
          </p:cNvPicPr>
          <p:nvPr/>
        </p:nvPicPr>
        <p:blipFill>
          <a:blip r:embed="rId2">
            <a:extLst/>
          </a:blip>
          <a:stretch>
            <a:fillRect/>
          </a:stretch>
        </p:blipFill>
        <p:spPr>
          <a:xfrm>
            <a:off x="1205289" y="3785896"/>
            <a:ext cx="22227422" cy="9852584"/>
          </a:xfrm>
          <a:prstGeom prst="rect">
            <a:avLst/>
          </a:prstGeom>
          <a:ln w="12700">
            <a:miter lim="400000"/>
          </a:ln>
        </p:spPr>
      </p:pic>
      <p:sp>
        <p:nvSpPr>
          <p:cNvPr id="424" name="Check Mark"/>
          <p:cNvSpPr/>
          <p:nvPr/>
        </p:nvSpPr>
        <p:spPr>
          <a:xfrm>
            <a:off x="15340218" y="5684063"/>
            <a:ext cx="2118804" cy="1626531"/>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25" name="Check Mark"/>
          <p:cNvSpPr/>
          <p:nvPr/>
        </p:nvSpPr>
        <p:spPr>
          <a:xfrm>
            <a:off x="15340218" y="7437863"/>
            <a:ext cx="2118804" cy="1626532"/>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26" name="Check Mark"/>
          <p:cNvSpPr/>
          <p:nvPr/>
        </p:nvSpPr>
        <p:spPr>
          <a:xfrm>
            <a:off x="15142548" y="9191666"/>
            <a:ext cx="2118804" cy="1626531"/>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27" name="Check Mark"/>
          <p:cNvSpPr/>
          <p:nvPr/>
        </p:nvSpPr>
        <p:spPr>
          <a:xfrm>
            <a:off x="15142548" y="10784130"/>
            <a:ext cx="2118804" cy="1626531"/>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ritical appraisal : RCT"/>
          <p:cNvSpPr txBox="1">
            <a:spLocks noGrp="1"/>
          </p:cNvSpPr>
          <p:nvPr>
            <p:ph type="title"/>
          </p:nvPr>
        </p:nvSpPr>
        <p:spPr>
          <a:prstGeom prst="rect">
            <a:avLst/>
          </a:prstGeom>
          <a:solidFill>
            <a:srgbClr val="FEE4A8"/>
          </a:solidFill>
        </p:spPr>
        <p:txBody>
          <a:bodyPr/>
          <a:lstStyle>
            <a:lvl1pPr defTabSz="2048255">
              <a:defRPr spc="-100"/>
            </a:lvl1pPr>
          </a:lstStyle>
          <a:p>
            <a:r>
              <a:t>Critical appraisal : RCT</a:t>
            </a:r>
          </a:p>
        </p:txBody>
      </p:sp>
      <p:sp>
        <p:nvSpPr>
          <p:cNvPr id="430" name="Are the results of this single trial valid?"/>
          <p:cNvSpPr txBox="1">
            <a:spLocks noGrp="1"/>
          </p:cNvSpPr>
          <p:nvPr>
            <p:ph type="body" sz="quarter" idx="1"/>
          </p:nvPr>
        </p:nvSpPr>
        <p:spPr>
          <a:xfrm>
            <a:off x="1074937" y="2546543"/>
            <a:ext cx="22874256" cy="1450866"/>
          </a:xfrm>
          <a:prstGeom prst="rect">
            <a:avLst/>
          </a:prstGeom>
        </p:spPr>
        <p:txBody>
          <a:bodyPr/>
          <a:lstStyle>
            <a:lvl1pPr marL="744680" indent="-744680">
              <a:defRPr sz="6000"/>
            </a:lvl1pPr>
          </a:lstStyle>
          <a:p>
            <a:r>
              <a:t>Are the results of this single trial valid?</a:t>
            </a:r>
          </a:p>
        </p:txBody>
      </p:sp>
      <p:sp>
        <p:nvSpPr>
          <p:cNvPr id="431" name="Slide Subtitle"/>
          <p:cNvSpPr txBox="1">
            <a:spLocks noGrp="1"/>
          </p:cNvSpPr>
          <p:nvPr>
            <p:ph type="body" idx="21"/>
          </p:nvPr>
        </p:nvSpPr>
        <p:spPr>
          <a:prstGeom prst="rect">
            <a:avLst/>
          </a:prstGeom>
        </p:spPr>
        <p:txBody>
          <a:bodyPr/>
          <a:lstStyle/>
          <a:p>
            <a:pPr>
              <a:defRPr spc="-44"/>
            </a:pPr>
            <a:endParaRPr/>
          </a:p>
        </p:txBody>
      </p:sp>
      <p:pic>
        <p:nvPicPr>
          <p:cNvPr id="432" name="Image" descr="Image"/>
          <p:cNvPicPr>
            <a:picLocks noChangeAspect="1"/>
          </p:cNvPicPr>
          <p:nvPr/>
        </p:nvPicPr>
        <p:blipFill>
          <a:blip r:embed="rId2">
            <a:extLst/>
          </a:blip>
          <a:stretch>
            <a:fillRect/>
          </a:stretch>
        </p:blipFill>
        <p:spPr>
          <a:xfrm>
            <a:off x="1098247" y="3761933"/>
            <a:ext cx="22827635" cy="9394092"/>
          </a:xfrm>
          <a:prstGeom prst="rect">
            <a:avLst/>
          </a:prstGeom>
          <a:ln w="12700">
            <a:miter lim="400000"/>
          </a:ln>
        </p:spPr>
      </p:pic>
      <p:sp>
        <p:nvSpPr>
          <p:cNvPr id="433" name="Check Mark"/>
          <p:cNvSpPr/>
          <p:nvPr/>
        </p:nvSpPr>
        <p:spPr>
          <a:xfrm>
            <a:off x="15676827" y="4457841"/>
            <a:ext cx="2118804" cy="1626532"/>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34" name="Check Mark"/>
          <p:cNvSpPr/>
          <p:nvPr/>
        </p:nvSpPr>
        <p:spPr>
          <a:xfrm>
            <a:off x="15676827" y="6044715"/>
            <a:ext cx="2118804" cy="1626532"/>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35" name="Check Mark"/>
          <p:cNvSpPr/>
          <p:nvPr/>
        </p:nvSpPr>
        <p:spPr>
          <a:xfrm>
            <a:off x="15676827" y="10498739"/>
            <a:ext cx="2118804" cy="1626532"/>
          </a:xfrm>
          <a:custGeom>
            <a:avLst/>
            <a:gdLst/>
            <a:ahLst/>
            <a:cxnLst>
              <a:cxn ang="0">
                <a:pos x="wd2" y="hd2"/>
              </a:cxn>
              <a:cxn ang="5400000">
                <a:pos x="wd2" y="hd2"/>
              </a:cxn>
              <a:cxn ang="10800000">
                <a:pos x="wd2" y="hd2"/>
              </a:cxn>
              <a:cxn ang="16200000">
                <a:pos x="wd2" y="hd2"/>
              </a:cxn>
            </a:cxnLst>
            <a:rect l="0" t="0" r="r" b="b"/>
            <a:pathLst>
              <a:path w="21577" h="21585"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36" name="Check Mark"/>
          <p:cNvSpPr/>
          <p:nvPr/>
        </p:nvSpPr>
        <p:spPr>
          <a:xfrm>
            <a:off x="15676827" y="8491985"/>
            <a:ext cx="2118804" cy="1626531"/>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a:solidFill>
            <a:srgbClr val="FEE4A8"/>
          </a:solidFill>
        </p:spPr>
        <p:txBody>
          <a:bodyPr/>
          <a:lstStyle>
            <a:lvl1pPr defTabSz="2048255">
              <a:defRPr spc="-100"/>
            </a:lvl1pPr>
          </a:lstStyle>
          <a:p>
            <a:r>
              <a:t>Background </a:t>
            </a:r>
          </a:p>
        </p:txBody>
      </p:sp>
      <p:sp>
        <p:nvSpPr>
          <p:cNvPr id="172" name="Hypothesis : Adding LB to TAP block with BUPI HCl would reduce opioid consumption through 72 hours compared with BUPI HCl alone."/>
          <p:cNvSpPr txBox="1">
            <a:spLocks noGrp="1"/>
          </p:cNvSpPr>
          <p:nvPr>
            <p:ph type="body" idx="1"/>
          </p:nvPr>
        </p:nvSpPr>
        <p:spPr>
          <a:xfrm>
            <a:off x="1219199" y="4013200"/>
            <a:ext cx="21948578" cy="8483600"/>
          </a:xfrm>
          <a:prstGeom prst="rect">
            <a:avLst/>
          </a:prstGeom>
        </p:spPr>
        <p:txBody>
          <a:bodyPr>
            <a:normAutofit/>
          </a:bodyPr>
          <a:lstStyle/>
          <a:p>
            <a:pPr marL="682625" indent="-682625">
              <a:lnSpc>
                <a:spcPct val="72000"/>
              </a:lnSpc>
              <a:defRPr sz="4600">
                <a:latin typeface="Arial Unicode MS"/>
                <a:ea typeface="Arial Unicode MS"/>
                <a:cs typeface="Arial Unicode MS"/>
                <a:sym typeface="Arial Unicode MS"/>
              </a:defRPr>
            </a:pPr>
            <a:r>
              <a:rPr sz="4800" dirty="0"/>
              <a:t>Paralaryngeal or paratracheal pressure was more effective than cricoid pressure in occluding the esophagus or preventing the entrance of air into the stomach during mask ventilation. </a:t>
            </a:r>
            <a:endParaRPr sz="4800" dirty="0"/>
          </a:p>
          <a:p>
            <a:pPr marL="682625" indent="-682625">
              <a:lnSpc>
                <a:spcPct val="72000"/>
              </a:lnSpc>
              <a:defRPr sz="4600">
                <a:latin typeface="Arial Unicode MS"/>
                <a:ea typeface="Arial Unicode MS"/>
                <a:cs typeface="Arial Unicode MS"/>
                <a:sym typeface="Arial Unicode MS"/>
              </a:defRPr>
            </a:pPr>
            <a:r>
              <a:rPr sz="4800" dirty="0"/>
              <a:t>Similar to cricoid pressure, paratracheal pressure may deteriorate the laryngoscopic view because the maneuver is applied to an adjacent region of the airway. </a:t>
            </a:r>
            <a:endParaRPr sz="4800" dirty="0"/>
          </a:p>
          <a:p>
            <a:pPr marL="682625" indent="-682625">
              <a:lnSpc>
                <a:spcPct val="72000"/>
              </a:lnSpc>
              <a:defRPr sz="4600">
                <a:latin typeface="Arial Unicode MS"/>
                <a:ea typeface="Arial Unicode MS"/>
                <a:cs typeface="Arial Unicode MS"/>
                <a:sym typeface="Arial Unicode MS"/>
              </a:defRPr>
            </a:pPr>
            <a:r>
              <a:rPr sz="4800" dirty="0"/>
              <a:t>Therefore, we tested the hypothesis that paratracheal pressure would not deteriorate the glottic view during direct laryngoscopy, compared to cricoid pressure. </a:t>
            </a:r>
          </a:p>
        </p:txBody>
      </p:sp>
      <p:sp>
        <p:nvSpPr>
          <p:cNvPr id="173"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ritical appraisal : RCT"/>
          <p:cNvSpPr txBox="1">
            <a:spLocks noGrp="1"/>
          </p:cNvSpPr>
          <p:nvPr>
            <p:ph type="title"/>
          </p:nvPr>
        </p:nvSpPr>
        <p:spPr>
          <a:prstGeom prst="rect">
            <a:avLst/>
          </a:prstGeom>
          <a:solidFill>
            <a:srgbClr val="FEE4A8"/>
          </a:solidFill>
        </p:spPr>
        <p:txBody>
          <a:bodyPr/>
          <a:lstStyle>
            <a:lvl1pPr defTabSz="2048255">
              <a:defRPr spc="-100"/>
            </a:lvl1pPr>
          </a:lstStyle>
          <a:p>
            <a:r>
              <a:t>Critical appraisal : RCT</a:t>
            </a:r>
          </a:p>
        </p:txBody>
      </p:sp>
      <p:sp>
        <p:nvSpPr>
          <p:cNvPr id="439" name="Are the results of this single trial valid?"/>
          <p:cNvSpPr txBox="1">
            <a:spLocks noGrp="1"/>
          </p:cNvSpPr>
          <p:nvPr>
            <p:ph type="body" sz="quarter" idx="1"/>
          </p:nvPr>
        </p:nvSpPr>
        <p:spPr>
          <a:xfrm>
            <a:off x="1109515" y="2781337"/>
            <a:ext cx="21780274" cy="1210431"/>
          </a:xfrm>
          <a:prstGeom prst="rect">
            <a:avLst/>
          </a:prstGeom>
        </p:spPr>
        <p:txBody>
          <a:bodyPr/>
          <a:lstStyle>
            <a:lvl1pPr marL="744680" indent="-744680">
              <a:defRPr sz="6000">
                <a:latin typeface="Calibri"/>
                <a:ea typeface="Calibri"/>
                <a:cs typeface="Calibri"/>
                <a:sym typeface="Calibri"/>
              </a:defRPr>
            </a:lvl1pPr>
          </a:lstStyle>
          <a:p>
            <a:r>
              <a:t>Are the results of this single trial valid?</a:t>
            </a:r>
          </a:p>
        </p:txBody>
      </p:sp>
      <p:sp>
        <p:nvSpPr>
          <p:cNvPr id="440" name="Slide Subtitle"/>
          <p:cNvSpPr txBox="1">
            <a:spLocks noGrp="1"/>
          </p:cNvSpPr>
          <p:nvPr>
            <p:ph type="body" idx="21"/>
          </p:nvPr>
        </p:nvSpPr>
        <p:spPr>
          <a:prstGeom prst="rect">
            <a:avLst/>
          </a:prstGeom>
        </p:spPr>
        <p:txBody>
          <a:bodyPr/>
          <a:lstStyle/>
          <a:p>
            <a:pPr>
              <a:defRPr spc="-44"/>
            </a:pPr>
            <a:endParaRPr/>
          </a:p>
        </p:txBody>
      </p:sp>
      <p:pic>
        <p:nvPicPr>
          <p:cNvPr id="441" name="Image" descr="Image"/>
          <p:cNvPicPr>
            <a:picLocks noChangeAspect="1"/>
          </p:cNvPicPr>
          <p:nvPr/>
        </p:nvPicPr>
        <p:blipFill>
          <a:blip r:embed="rId2">
            <a:extLst/>
          </a:blip>
          <a:stretch>
            <a:fillRect/>
          </a:stretch>
        </p:blipFill>
        <p:spPr>
          <a:xfrm>
            <a:off x="2304392" y="3466050"/>
            <a:ext cx="19775217" cy="10203930"/>
          </a:xfrm>
          <a:prstGeom prst="rect">
            <a:avLst/>
          </a:prstGeom>
          <a:ln w="12700">
            <a:miter lim="400000"/>
          </a:ln>
        </p:spPr>
      </p:pic>
      <p:sp>
        <p:nvSpPr>
          <p:cNvPr id="442" name="Check Mark"/>
          <p:cNvSpPr/>
          <p:nvPr/>
        </p:nvSpPr>
        <p:spPr>
          <a:xfrm>
            <a:off x="14859347" y="7754731"/>
            <a:ext cx="2118803" cy="1626531"/>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43" name="Check Mark"/>
          <p:cNvSpPr/>
          <p:nvPr/>
        </p:nvSpPr>
        <p:spPr>
          <a:xfrm>
            <a:off x="14859347" y="10853425"/>
            <a:ext cx="2118803" cy="1626531"/>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44" name="Check Mark"/>
          <p:cNvSpPr/>
          <p:nvPr/>
        </p:nvSpPr>
        <p:spPr>
          <a:xfrm>
            <a:off x="14859346" y="5089866"/>
            <a:ext cx="2118804" cy="1626531"/>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ritical appraisal : RCT"/>
          <p:cNvSpPr txBox="1">
            <a:spLocks noGrp="1"/>
          </p:cNvSpPr>
          <p:nvPr>
            <p:ph type="title"/>
          </p:nvPr>
        </p:nvSpPr>
        <p:spPr>
          <a:prstGeom prst="rect">
            <a:avLst/>
          </a:prstGeom>
          <a:solidFill>
            <a:srgbClr val="FEE4A8"/>
          </a:solidFill>
        </p:spPr>
        <p:txBody>
          <a:bodyPr/>
          <a:lstStyle>
            <a:lvl1pPr defTabSz="2048255">
              <a:defRPr spc="-100"/>
            </a:lvl1pPr>
          </a:lstStyle>
          <a:p>
            <a:r>
              <a:t>Critical appraisal : RCT</a:t>
            </a:r>
          </a:p>
        </p:txBody>
      </p:sp>
      <p:sp>
        <p:nvSpPr>
          <p:cNvPr id="447" name="What were the results?"/>
          <p:cNvSpPr txBox="1">
            <a:spLocks noGrp="1"/>
          </p:cNvSpPr>
          <p:nvPr>
            <p:ph type="body" idx="1"/>
          </p:nvPr>
        </p:nvSpPr>
        <p:spPr>
          <a:xfrm>
            <a:off x="1217710" y="2835066"/>
            <a:ext cx="21948580" cy="8483601"/>
          </a:xfrm>
          <a:prstGeom prst="rect">
            <a:avLst/>
          </a:prstGeom>
        </p:spPr>
        <p:txBody>
          <a:bodyPr/>
          <a:lstStyle>
            <a:lvl1pPr marL="744680" indent="-744680">
              <a:defRPr sz="6000">
                <a:latin typeface="Calibri"/>
                <a:ea typeface="Calibri"/>
                <a:cs typeface="Calibri"/>
                <a:sym typeface="Calibri"/>
              </a:defRPr>
            </a:lvl1pPr>
          </a:lstStyle>
          <a:p>
            <a:r>
              <a:t>What were the results?</a:t>
            </a:r>
          </a:p>
        </p:txBody>
      </p:sp>
      <p:sp>
        <p:nvSpPr>
          <p:cNvPr id="448" name="Slide Subtitle"/>
          <p:cNvSpPr txBox="1">
            <a:spLocks noGrp="1"/>
          </p:cNvSpPr>
          <p:nvPr>
            <p:ph type="body" idx="21"/>
          </p:nvPr>
        </p:nvSpPr>
        <p:spPr>
          <a:prstGeom prst="rect">
            <a:avLst/>
          </a:prstGeom>
        </p:spPr>
        <p:txBody>
          <a:bodyPr/>
          <a:lstStyle/>
          <a:p>
            <a:pPr>
              <a:defRPr spc="-44"/>
            </a:pPr>
            <a:endParaRPr/>
          </a:p>
        </p:txBody>
      </p:sp>
      <p:pic>
        <p:nvPicPr>
          <p:cNvPr id="449" name="Image" descr="Image"/>
          <p:cNvPicPr>
            <a:picLocks noChangeAspect="1"/>
          </p:cNvPicPr>
          <p:nvPr/>
        </p:nvPicPr>
        <p:blipFill>
          <a:blip r:embed="rId2">
            <a:extLst/>
          </a:blip>
          <a:stretch>
            <a:fillRect/>
          </a:stretch>
        </p:blipFill>
        <p:spPr>
          <a:xfrm>
            <a:off x="358845" y="3353570"/>
            <a:ext cx="20217203" cy="9795158"/>
          </a:xfrm>
          <a:prstGeom prst="rect">
            <a:avLst/>
          </a:prstGeom>
          <a:ln w="12700">
            <a:miter lim="400000"/>
          </a:ln>
        </p:spPr>
      </p:pic>
      <p:sp>
        <p:nvSpPr>
          <p:cNvPr id="450" name="?"/>
          <p:cNvSpPr txBox="1"/>
          <p:nvPr/>
        </p:nvSpPr>
        <p:spPr>
          <a:xfrm>
            <a:off x="14973196" y="4545348"/>
            <a:ext cx="5390568" cy="29369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marL="546100" indent="-546100" algn="l" defTabSz="2438337">
              <a:spcBef>
                <a:spcPts val="2400"/>
              </a:spcBef>
              <a:buSzPct val="150000"/>
              <a:buChar char="•"/>
              <a:defRPr sz="4400">
                <a:latin typeface="Arial Unicode MS"/>
                <a:ea typeface="Arial Unicode MS"/>
                <a:cs typeface="Arial Unicode MS"/>
                <a:sym typeface="Arial Unicode MS"/>
              </a:defRPr>
            </a:lvl1pPr>
          </a:lstStyle>
          <a:p>
            <a:r>
              <a:t>?</a:t>
            </a:r>
          </a:p>
        </p:txBody>
      </p:sp>
      <p:sp>
        <p:nvSpPr>
          <p:cNvPr id="451" name="Yes"/>
          <p:cNvSpPr txBox="1"/>
          <p:nvPr/>
        </p:nvSpPr>
        <p:spPr>
          <a:xfrm>
            <a:off x="14684139" y="9525771"/>
            <a:ext cx="5390569" cy="29369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marL="546100" indent="-546100" algn="l" defTabSz="2438337">
              <a:spcBef>
                <a:spcPts val="2400"/>
              </a:spcBef>
              <a:buSzPct val="150000"/>
              <a:buChar char="•"/>
              <a:defRPr sz="4400">
                <a:latin typeface="Arial Unicode MS"/>
                <a:ea typeface="Arial Unicode MS"/>
                <a:cs typeface="Arial Unicode MS"/>
                <a:sym typeface="Arial Unicode MS"/>
              </a:defRPr>
            </a:lvl1pPr>
          </a:lstStyle>
          <a:p>
            <a:r>
              <a:t>Yes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ritical appraisal : RCT"/>
          <p:cNvSpPr txBox="1">
            <a:spLocks noGrp="1"/>
          </p:cNvSpPr>
          <p:nvPr>
            <p:ph type="title"/>
          </p:nvPr>
        </p:nvSpPr>
        <p:spPr>
          <a:prstGeom prst="rect">
            <a:avLst/>
          </a:prstGeom>
          <a:solidFill>
            <a:srgbClr val="FEE4A8"/>
          </a:solidFill>
        </p:spPr>
        <p:txBody>
          <a:bodyPr/>
          <a:lstStyle>
            <a:lvl1pPr defTabSz="2048255">
              <a:defRPr spc="-100"/>
            </a:lvl1pPr>
          </a:lstStyle>
          <a:p>
            <a:r>
              <a:t>Critical appraisal : RCT</a:t>
            </a:r>
          </a:p>
        </p:txBody>
      </p:sp>
      <p:sp>
        <p:nvSpPr>
          <p:cNvPr id="454" name="Can I apply these valid, important results to my patients?"/>
          <p:cNvSpPr txBox="1">
            <a:spLocks noGrp="1"/>
          </p:cNvSpPr>
          <p:nvPr>
            <p:ph type="body" sz="quarter" idx="1"/>
          </p:nvPr>
        </p:nvSpPr>
        <p:spPr>
          <a:xfrm>
            <a:off x="472361" y="2955283"/>
            <a:ext cx="22417428" cy="1546724"/>
          </a:xfrm>
          <a:prstGeom prst="rect">
            <a:avLst/>
          </a:prstGeom>
        </p:spPr>
        <p:txBody>
          <a:bodyPr/>
          <a:lstStyle>
            <a:lvl1pPr marL="744680" indent="-744680">
              <a:defRPr sz="6000">
                <a:latin typeface="Calibri"/>
                <a:ea typeface="Calibri"/>
                <a:cs typeface="Calibri"/>
                <a:sym typeface="Calibri"/>
              </a:defRPr>
            </a:lvl1pPr>
          </a:lstStyle>
          <a:p>
            <a:r>
              <a:t>Can I apply these valid, important results to my patients?</a:t>
            </a:r>
          </a:p>
        </p:txBody>
      </p:sp>
      <p:sp>
        <p:nvSpPr>
          <p:cNvPr id="455" name="Slide Subtitle"/>
          <p:cNvSpPr txBox="1">
            <a:spLocks noGrp="1"/>
          </p:cNvSpPr>
          <p:nvPr>
            <p:ph type="body" idx="21"/>
          </p:nvPr>
        </p:nvSpPr>
        <p:spPr>
          <a:prstGeom prst="rect">
            <a:avLst/>
          </a:prstGeom>
        </p:spPr>
        <p:txBody>
          <a:bodyPr/>
          <a:lstStyle/>
          <a:p>
            <a:pPr>
              <a:defRPr spc="-44"/>
            </a:pPr>
            <a:endParaRPr/>
          </a:p>
        </p:txBody>
      </p:sp>
      <p:pic>
        <p:nvPicPr>
          <p:cNvPr id="456" name="Image" descr="Image"/>
          <p:cNvPicPr>
            <a:picLocks noChangeAspect="1"/>
          </p:cNvPicPr>
          <p:nvPr/>
        </p:nvPicPr>
        <p:blipFill>
          <a:blip r:embed="rId2">
            <a:extLst/>
          </a:blip>
          <a:stretch>
            <a:fillRect/>
          </a:stretch>
        </p:blipFill>
        <p:spPr>
          <a:xfrm>
            <a:off x="3494930" y="3885491"/>
            <a:ext cx="17174527" cy="9605442"/>
          </a:xfrm>
          <a:prstGeom prst="rect">
            <a:avLst/>
          </a:prstGeom>
          <a:ln w="12700">
            <a:miter lim="400000"/>
          </a:ln>
        </p:spPr>
      </p:pic>
      <p:sp>
        <p:nvSpPr>
          <p:cNvPr id="457" name="Check Mark"/>
          <p:cNvSpPr/>
          <p:nvPr/>
        </p:nvSpPr>
        <p:spPr>
          <a:xfrm>
            <a:off x="14401627" y="6717934"/>
            <a:ext cx="2118805" cy="1626532"/>
          </a:xfrm>
          <a:custGeom>
            <a:avLst/>
            <a:gdLst/>
            <a:ahLst/>
            <a:cxnLst>
              <a:cxn ang="0">
                <a:pos x="wd2" y="hd2"/>
              </a:cxn>
              <a:cxn ang="5400000">
                <a:pos x="wd2" y="hd2"/>
              </a:cxn>
              <a:cxn ang="10800000">
                <a:pos x="wd2" y="hd2"/>
              </a:cxn>
              <a:cxn ang="16200000">
                <a:pos x="wd2" y="hd2"/>
              </a:cxn>
            </a:cxnLst>
            <a:rect l="0" t="0" r="r" b="b"/>
            <a:pathLst>
              <a:path w="21577" h="21584"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58" name="Check Mark"/>
          <p:cNvSpPr/>
          <p:nvPr/>
        </p:nvSpPr>
        <p:spPr>
          <a:xfrm>
            <a:off x="14292843" y="5399210"/>
            <a:ext cx="2097722" cy="1610346"/>
          </a:xfrm>
          <a:custGeom>
            <a:avLst/>
            <a:gdLst/>
            <a:ahLst/>
            <a:cxnLst>
              <a:cxn ang="0">
                <a:pos x="wd2" y="hd2"/>
              </a:cxn>
              <a:cxn ang="5400000">
                <a:pos x="wd2" y="hd2"/>
              </a:cxn>
              <a:cxn ang="10800000">
                <a:pos x="wd2" y="hd2"/>
              </a:cxn>
              <a:cxn ang="16200000">
                <a:pos x="wd2" y="hd2"/>
              </a:cxn>
            </a:cxnLst>
            <a:rect l="0" t="0" r="r" b="b"/>
            <a:pathLst>
              <a:path w="21576" h="21585"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59" name="Check Mark"/>
          <p:cNvSpPr/>
          <p:nvPr/>
        </p:nvSpPr>
        <p:spPr>
          <a:xfrm>
            <a:off x="14292843" y="11171959"/>
            <a:ext cx="2097722" cy="1610346"/>
          </a:xfrm>
          <a:custGeom>
            <a:avLst/>
            <a:gdLst/>
            <a:ahLst/>
            <a:cxnLst>
              <a:cxn ang="0">
                <a:pos x="wd2" y="hd2"/>
              </a:cxn>
              <a:cxn ang="5400000">
                <a:pos x="wd2" y="hd2"/>
              </a:cxn>
              <a:cxn ang="10800000">
                <a:pos x="wd2" y="hd2"/>
              </a:cxn>
              <a:cxn ang="16200000">
                <a:pos x="wd2" y="hd2"/>
              </a:cxn>
            </a:cxnLst>
            <a:rect l="0" t="0" r="r" b="b"/>
            <a:pathLst>
              <a:path w="21576" h="21585"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460" name="Check Mark"/>
          <p:cNvSpPr/>
          <p:nvPr/>
        </p:nvSpPr>
        <p:spPr>
          <a:xfrm>
            <a:off x="14292843" y="9887214"/>
            <a:ext cx="2097722" cy="1610346"/>
          </a:xfrm>
          <a:custGeom>
            <a:avLst/>
            <a:gdLst/>
            <a:ahLst/>
            <a:cxnLst>
              <a:cxn ang="0">
                <a:pos x="wd2" y="hd2"/>
              </a:cxn>
              <a:cxn ang="5400000">
                <a:pos x="wd2" y="hd2"/>
              </a:cxn>
              <a:cxn ang="10800000">
                <a:pos x="wd2" y="hd2"/>
              </a:cxn>
              <a:cxn ang="16200000">
                <a:pos x="wd2" y="hd2"/>
              </a:cxn>
            </a:cxnLst>
            <a:rect l="0" t="0" r="r" b="b"/>
            <a:pathLst>
              <a:path w="21576" h="21585"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000000"/>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Attribution"/>
          <p:cNvSpPr txBox="1">
            <a:spLocks noGrp="1"/>
          </p:cNvSpPr>
          <p:nvPr>
            <p:ph type="body" sz="quarter" idx="1"/>
          </p:nvPr>
        </p:nvSpPr>
        <p:spPr>
          <a:xfrm>
            <a:off x="1219200" y="11100052"/>
            <a:ext cx="21945602" cy="832614"/>
          </a:xfrm>
          <a:prstGeom prst="rect">
            <a:avLst/>
          </a:prstGeom>
        </p:spPr>
        <p:txBody>
          <a:bodyPr/>
          <a:lstStyle/>
          <a:p>
            <a:endParaRPr/>
          </a:p>
        </p:txBody>
      </p:sp>
      <p:sp>
        <p:nvSpPr>
          <p:cNvPr id="463" name="Thank you"/>
          <p:cNvSpPr txBox="1">
            <a:spLocks noGrp="1"/>
          </p:cNvSpPr>
          <p:nvPr>
            <p:ph type="body" idx="21"/>
          </p:nvPr>
        </p:nvSpPr>
        <p:spPr>
          <a:prstGeom prst="rect">
            <a:avLst/>
          </a:prstGeom>
          <a:extLst>
            <a:ext uri="{C572A759-6A51-4108-AA02-DFA0A04FC94B}">
              <ma14:wrappingTextBoxFlag xmlns:ma14="http://schemas.microsoft.com/office/mac/drawingml/2011/main" val="1"/>
            </a:ext>
          </a:extLst>
        </p:spPr>
        <p:txBody>
          <a:bodyPr/>
          <a:lstStyle>
            <a:lvl1pPr marL="0" indent="0" algn="ctr" defTabSz="2438400">
              <a:lnSpc>
                <a:spcPct val="80000"/>
              </a:lnSpc>
              <a:spcBef>
                <a:spcPts val="0"/>
              </a:spcBef>
              <a:buSzTx/>
              <a:buNone/>
              <a:defRPr sz="10000">
                <a:latin typeface="Canela Bold"/>
                <a:ea typeface="Canela Bold"/>
                <a:cs typeface="Canela Bold"/>
                <a:sym typeface="Canela Bold"/>
              </a:defRPr>
            </a:lvl1pPr>
          </a:lstStyle>
          <a:p>
            <a:r>
              <a:t>Thank you</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Method"/>
          <p:cNvSpPr txBox="1">
            <a:spLocks noGrp="1"/>
          </p:cNvSpPr>
          <p:nvPr>
            <p:ph type="title"/>
          </p:nvPr>
        </p:nvSpPr>
        <p:spPr>
          <a:prstGeom prst="rect">
            <a:avLst/>
          </a:prstGeom>
          <a:solidFill>
            <a:srgbClr val="FEE4A8"/>
          </a:solidFill>
        </p:spPr>
        <p:txBody>
          <a:bodyPr/>
          <a:lstStyle>
            <a:lvl1pPr defTabSz="2048255">
              <a:defRPr spc="-100"/>
            </a:lvl1pPr>
          </a:lstStyle>
          <a:p>
            <a:r>
              <a:t>Method </a:t>
            </a:r>
          </a:p>
        </p:txBody>
      </p:sp>
      <p:sp>
        <p:nvSpPr>
          <p:cNvPr id="176" name="Trial Design : Prospective, multicenter, randomized, double-blind trial"/>
          <p:cNvSpPr txBox="1">
            <a:spLocks noGrp="1"/>
          </p:cNvSpPr>
          <p:nvPr>
            <p:ph type="body" idx="1"/>
          </p:nvPr>
        </p:nvSpPr>
        <p:spPr>
          <a:xfrm>
            <a:off x="1219199" y="4013200"/>
            <a:ext cx="21948578" cy="8483600"/>
          </a:xfrm>
          <a:prstGeom prst="rect">
            <a:avLst/>
          </a:prstGeom>
        </p:spPr>
        <p:txBody>
          <a:bodyPr>
            <a:normAutofit/>
          </a:bodyPr>
          <a:lstStyle>
            <a:lvl1pPr marL="682625" indent="-682625">
              <a:defRPr sz="6000">
                <a:latin typeface="Arial Unicode MS"/>
                <a:ea typeface="Arial Unicode MS"/>
                <a:cs typeface="Arial Unicode MS"/>
                <a:sym typeface="Arial Unicode MS"/>
              </a:defRPr>
            </a:lvl1pPr>
          </a:lstStyle>
          <a:p>
            <a:r>
              <a:rPr sz="4800" dirty="0"/>
              <a:t>Trial Design : Prospective, randomized, double-blind trial</a:t>
            </a:r>
          </a:p>
        </p:txBody>
      </p:sp>
      <p:sp>
        <p:nvSpPr>
          <p:cNvPr id="177"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rimary outcome"/>
          <p:cNvSpPr txBox="1">
            <a:spLocks noGrp="1"/>
          </p:cNvSpPr>
          <p:nvPr>
            <p:ph type="title"/>
          </p:nvPr>
        </p:nvSpPr>
        <p:spPr>
          <a:prstGeom prst="rect">
            <a:avLst/>
          </a:prstGeom>
          <a:solidFill>
            <a:srgbClr val="FEE4A8"/>
          </a:solidFill>
        </p:spPr>
        <p:txBody>
          <a:bodyPr/>
          <a:lstStyle>
            <a:lvl1pPr defTabSz="2048255">
              <a:defRPr spc="-100"/>
            </a:lvl1pPr>
          </a:lstStyle>
          <a:p>
            <a:r>
              <a:t>Primary outcome</a:t>
            </a:r>
          </a:p>
        </p:txBody>
      </p:sp>
      <p:sp>
        <p:nvSpPr>
          <p:cNvPr id="180" name="Total postsurgical opioid consumption through 72 hours."/>
          <p:cNvSpPr txBox="1">
            <a:spLocks noGrp="1"/>
          </p:cNvSpPr>
          <p:nvPr>
            <p:ph type="body" idx="1"/>
          </p:nvPr>
        </p:nvSpPr>
        <p:spPr>
          <a:xfrm>
            <a:off x="1219199" y="4013200"/>
            <a:ext cx="21948578" cy="8483600"/>
          </a:xfrm>
          <a:prstGeom prst="rect">
            <a:avLst/>
          </a:prstGeom>
        </p:spPr>
        <p:txBody>
          <a:bodyPr>
            <a:normAutofit/>
          </a:bodyPr>
          <a:lstStyle>
            <a:lvl1pPr marL="682625" indent="-682625">
              <a:defRPr sz="5500">
                <a:latin typeface="Arial"/>
                <a:ea typeface="Arial"/>
                <a:cs typeface="Arial"/>
                <a:sym typeface="Arial"/>
              </a:defRPr>
            </a:lvl1pPr>
          </a:lstStyle>
          <a:p>
            <a:r>
              <a:rPr sz="4800" dirty="0"/>
              <a:t>Incidence of deteriorated laryngoscopic view, evaluated by modified Cormack–Lehane grade with a predefined noninferiority margin of 15%. </a:t>
            </a:r>
          </a:p>
        </p:txBody>
      </p:sp>
      <p:sp>
        <p:nvSpPr>
          <p:cNvPr id="181"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econdary outcome"/>
          <p:cNvSpPr txBox="1">
            <a:spLocks noGrp="1"/>
          </p:cNvSpPr>
          <p:nvPr>
            <p:ph type="title"/>
          </p:nvPr>
        </p:nvSpPr>
        <p:spPr>
          <a:prstGeom prst="rect">
            <a:avLst/>
          </a:prstGeom>
          <a:solidFill>
            <a:srgbClr val="FEE4A8"/>
          </a:solidFill>
        </p:spPr>
        <p:txBody>
          <a:bodyPr/>
          <a:lstStyle>
            <a:lvl1pPr defTabSz="2048255">
              <a:defRPr spc="-100"/>
            </a:lvl1pPr>
          </a:lstStyle>
          <a:p>
            <a:r>
              <a:t>Secondary outcome</a:t>
            </a:r>
          </a:p>
        </p:txBody>
      </p:sp>
      <p:sp>
        <p:nvSpPr>
          <p:cNvPr id="184" name="Total postsurgical opioid consumption through 24 hours, 48 hours, 1 week, and 2 weeks…"/>
          <p:cNvSpPr txBox="1">
            <a:spLocks noGrp="1"/>
          </p:cNvSpPr>
          <p:nvPr>
            <p:ph type="body" idx="1"/>
          </p:nvPr>
        </p:nvSpPr>
        <p:spPr>
          <a:xfrm>
            <a:off x="663902" y="3601985"/>
            <a:ext cx="23720098" cy="8519467"/>
          </a:xfrm>
          <a:prstGeom prst="rect">
            <a:avLst/>
          </a:prstGeom>
        </p:spPr>
        <p:txBody>
          <a:bodyPr/>
          <a:lstStyle/>
          <a:p>
            <a:pPr>
              <a:defRPr sz="4800"/>
            </a:pPr>
            <a:r>
              <a:rPr dirty="0"/>
              <a:t>Percentage of glottic opening score</a:t>
            </a:r>
          </a:p>
          <a:p>
            <a:pPr>
              <a:defRPr sz="4800"/>
            </a:pPr>
            <a:r>
              <a:rPr dirty="0"/>
              <a:t>Ease of mask ventilation</a:t>
            </a:r>
          </a:p>
          <a:p>
            <a:pPr>
              <a:defRPr sz="4800"/>
            </a:pPr>
            <a:r>
              <a:rPr dirty="0"/>
              <a:t>Change in ventilation volume and peak inspiratory pressure during mechanical mask ventilation</a:t>
            </a:r>
          </a:p>
          <a:p>
            <a:pPr>
              <a:defRPr sz="4800"/>
            </a:pPr>
            <a:r>
              <a:rPr dirty="0"/>
              <a:t>Ease of tracheal intubation</a:t>
            </a:r>
          </a:p>
          <a:p>
            <a:pPr>
              <a:defRPr sz="4800"/>
            </a:pPr>
            <a:r>
              <a:rPr dirty="0"/>
              <a:t>Resistance encountered while advancing the tube into the glottis</a:t>
            </a:r>
          </a:p>
        </p:txBody>
      </p:sp>
      <p:sp>
        <p:nvSpPr>
          <p:cNvPr id="185"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Method : Inclusion criteria"/>
          <p:cNvSpPr txBox="1">
            <a:spLocks noGrp="1"/>
          </p:cNvSpPr>
          <p:nvPr>
            <p:ph type="title"/>
          </p:nvPr>
        </p:nvSpPr>
        <p:spPr>
          <a:prstGeom prst="rect">
            <a:avLst/>
          </a:prstGeom>
          <a:solidFill>
            <a:srgbClr val="FEE4A8"/>
          </a:solidFill>
        </p:spPr>
        <p:txBody>
          <a:bodyPr/>
          <a:lstStyle>
            <a:lvl1pPr defTabSz="2048255">
              <a:defRPr spc="-100"/>
            </a:lvl1pPr>
          </a:lstStyle>
          <a:p>
            <a:r>
              <a:t>Method : Inclusion criteria </a:t>
            </a:r>
          </a:p>
        </p:txBody>
      </p:sp>
      <p:sp>
        <p:nvSpPr>
          <p:cNvPr id="188" name="Women aged ≥ 18 years…"/>
          <p:cNvSpPr txBox="1">
            <a:spLocks noGrp="1"/>
          </p:cNvSpPr>
          <p:nvPr>
            <p:ph type="body" idx="1"/>
          </p:nvPr>
        </p:nvSpPr>
        <p:spPr>
          <a:xfrm>
            <a:off x="1219199" y="4013200"/>
            <a:ext cx="21948578" cy="8483600"/>
          </a:xfrm>
          <a:prstGeom prst="rect">
            <a:avLst/>
          </a:prstGeom>
        </p:spPr>
        <p:txBody>
          <a:bodyPr>
            <a:normAutofit/>
          </a:bodyPr>
          <a:lstStyle/>
          <a:p>
            <a:pPr>
              <a:defRPr sz="5400"/>
            </a:pPr>
            <a:r>
              <a:rPr sz="4800" dirty="0"/>
              <a:t>Ages ≥18 years</a:t>
            </a:r>
          </a:p>
          <a:p>
            <a:pPr>
              <a:defRPr sz="5400"/>
            </a:pPr>
            <a:r>
              <a:rPr sz="4800" dirty="0"/>
              <a:t>Scheduled for general elective surgeries</a:t>
            </a:r>
          </a:p>
        </p:txBody>
      </p:sp>
      <p:sp>
        <p:nvSpPr>
          <p:cNvPr id="189" name="Slide Subtitle"/>
          <p:cNvSpPr txBox="1">
            <a:spLocks noGrp="1"/>
          </p:cNvSpPr>
          <p:nvPr>
            <p:ph type="body" idx="21"/>
          </p:nvPr>
        </p:nvSpPr>
        <p:spPr>
          <a:prstGeom prst="rect">
            <a:avLst/>
          </a:prstGeom>
        </p:spPr>
        <p:txBody>
          <a:bodyPr/>
          <a:lstStyle/>
          <a:p>
            <a:pPr>
              <a:defRPr spc="-44"/>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232</TotalTime>
  <Words>3290</Words>
  <Application>Microsoft Macintosh PowerPoint</Application>
  <PresentationFormat>Custom</PresentationFormat>
  <Paragraphs>218</Paragraphs>
  <Slides>53</Slides>
  <Notes>2</Notes>
  <HiddenSlides>5</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23_ClassicWhite</vt:lpstr>
      <vt:lpstr>Journal club </vt:lpstr>
      <vt:lpstr>PowerPoint Presentation</vt:lpstr>
      <vt:lpstr>Background </vt:lpstr>
      <vt:lpstr>Background </vt:lpstr>
      <vt:lpstr>Background </vt:lpstr>
      <vt:lpstr>Method </vt:lpstr>
      <vt:lpstr>Primary outcome</vt:lpstr>
      <vt:lpstr>Secondary outcome</vt:lpstr>
      <vt:lpstr>Method : Inclusion criteria </vt:lpstr>
      <vt:lpstr>Method : Exclusion criteria </vt:lpstr>
      <vt:lpstr>Method </vt:lpstr>
      <vt:lpstr>Method</vt:lpstr>
      <vt:lpstr>Method</vt:lpstr>
      <vt:lpstr>Sample size </vt:lpstr>
      <vt:lpstr>Intraoperative</vt:lpstr>
      <vt:lpstr>Intraoperative</vt:lpstr>
      <vt:lpstr>Intraoperative</vt:lpstr>
      <vt:lpstr>Intraoperative</vt:lpstr>
      <vt:lpstr>Intraoperative</vt:lpstr>
      <vt:lpstr>Intraoperative</vt:lpstr>
      <vt:lpstr>Intraoperative</vt:lpstr>
      <vt:lpstr>Intraoperative</vt:lpstr>
      <vt:lpstr>Intraoperative</vt:lpstr>
      <vt:lpstr>Intraoperative</vt:lpstr>
      <vt:lpstr>Intraoperative</vt:lpstr>
      <vt:lpstr>Intraoperative</vt:lpstr>
      <vt:lpstr>Intraoperative</vt:lpstr>
      <vt:lpstr>Intraoperative</vt:lpstr>
      <vt:lpstr>Intraoperative</vt:lpstr>
      <vt:lpstr>Statically analysis </vt:lpstr>
      <vt:lpstr>Statically analysis </vt:lpstr>
      <vt:lpstr>Result</vt:lpstr>
      <vt:lpstr>Result</vt:lpstr>
      <vt:lpstr>Result</vt:lpstr>
      <vt:lpstr>Result</vt:lpstr>
      <vt:lpstr>Primary outcome</vt:lpstr>
      <vt:lpstr>Secondary outcomes</vt:lpstr>
      <vt:lpstr>Discussion</vt:lpstr>
      <vt:lpstr>Discussion</vt:lpstr>
      <vt:lpstr>Discussion</vt:lpstr>
      <vt:lpstr>Discussion</vt:lpstr>
      <vt:lpstr>Discussion</vt:lpstr>
      <vt:lpstr>Discussion</vt:lpstr>
      <vt:lpstr>Discussion</vt:lpstr>
      <vt:lpstr>Limitation</vt:lpstr>
      <vt:lpstr>Limitation</vt:lpstr>
      <vt:lpstr>Conclusion </vt:lpstr>
      <vt:lpstr>Critical appraisal : RCT</vt:lpstr>
      <vt:lpstr>Critical appraisal : RCT</vt:lpstr>
      <vt:lpstr>Critical appraisal : RCT</vt:lpstr>
      <vt:lpstr>Critical appraisal : RCT</vt:lpstr>
      <vt:lpstr>Critical appraisal : RCT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dc:title>
  <cp:lastModifiedBy>Kelvin Jinawong</cp:lastModifiedBy>
  <cp:revision>16</cp:revision>
  <dcterms:modified xsi:type="dcterms:W3CDTF">2021-07-06T08:37:16Z</dcterms:modified>
</cp:coreProperties>
</file>